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1"/>
  </p:notesMasterIdLst>
  <p:sldIdLst>
    <p:sldId id="293" r:id="rId2"/>
    <p:sldId id="258" r:id="rId3"/>
    <p:sldId id="271" r:id="rId4"/>
    <p:sldId id="298" r:id="rId5"/>
    <p:sldId id="299" r:id="rId6"/>
    <p:sldId id="300" r:id="rId7"/>
    <p:sldId id="292" r:id="rId8"/>
    <p:sldId id="266" r:id="rId9"/>
    <p:sldId id="297" r:id="rId10"/>
  </p:sldIdLst>
  <p:sldSz cx="9144000" cy="5143500" type="screen16x9"/>
  <p:notesSz cx="6858000" cy="9144000"/>
  <p:embeddedFontLst>
    <p:embeddedFont>
      <p:font typeface="Fira Sans Condensed" panose="020B0503050000020004" pitchFamily="34" charset="0"/>
      <p:regular r:id="rId12"/>
      <p:bold r:id="rId13"/>
      <p:italic r:id="rId14"/>
      <p:boldItalic r:id="rId15"/>
    </p:embeddedFont>
    <p:embeddedFont>
      <p:font typeface="Fira Sans Condensed Light" panose="020B0403050000020004" pitchFamily="34" charset="0"/>
      <p:regular r:id="rId16"/>
      <p:bold r:id="rId17"/>
      <p:italic r:id="rId18"/>
      <p:boldItalic r:id="rId19"/>
    </p:embeddedFont>
    <p:embeddedFont>
      <p:font typeface="Rajdhani" panose="020B0604020202020204" charset="0"/>
      <p:regular r:id="rId20"/>
      <p:bold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625">
          <p15:clr>
            <a:srgbClr val="9AA0A6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51296FA-EC9D-4CD0-A48D-AEB1F3C9460E}">
  <a:tblStyle styleId="{951296FA-EC9D-4CD0-A48D-AEB1F3C9460E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5C5EE742-17F9-459D-9A01-F8F00E2A0B1F}" styleName="Table_1">
    <a:wholeTbl>
      <a:tcTxStyle b="off" i="off">
        <a:font>
          <a:latin typeface="Arial"/>
          <a:ea typeface="Arial"/>
          <a:cs typeface="Arial"/>
        </a:font>
        <a:schemeClr val="lt1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chemeClr val="accent1"/>
          </a:solidFill>
        </a:fill>
      </a:tcStyle>
    </a:wholeTbl>
    <a:band1H>
      <a:tcTxStyle/>
      <a:tcStyle>
        <a:tcBdr/>
        <a:fill>
          <a:solidFill>
            <a:srgbClr val="092930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092930"/>
          </a:solidFill>
        </a:fill>
      </a:tcStyle>
    </a:band1V>
    <a:band2V>
      <a:tcTxStyle/>
      <a:tcStyle>
        <a:tcBdr/>
      </a:tcStyle>
    </a:band2V>
    <a:lastCol>
      <a:tcTxStyle b="on" i="off"/>
      <a:tcStyle>
        <a:tcBdr>
          <a:left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</a:tcBdr>
        <a:fill>
          <a:solidFill>
            <a:srgbClr val="092930"/>
          </a:solidFill>
        </a:fill>
      </a:tcStyle>
    </a:lastCol>
    <a:firstCol>
      <a:tcTxStyle b="on" i="off"/>
      <a:tcStyle>
        <a:tcBdr>
          <a:right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</a:tcBdr>
        <a:fill>
          <a:solidFill>
            <a:srgbClr val="092930"/>
          </a:solidFill>
        </a:fill>
      </a:tcStyle>
    </a:firstCol>
    <a:lastRow>
      <a:tcTxStyle b="on" i="off"/>
      <a:tcStyle>
        <a:tcBdr>
          <a:top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072228"/>
          </a:solidFill>
        </a:fill>
      </a:tcStyle>
    </a:lastRow>
    <a:seCell>
      <a:tcTxStyle/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</a:tcBdr>
      </a:tcStyle>
    </a:seCell>
    <a:swCell>
      <a:tcTxStyle/>
      <a:tcStyle>
        <a:tcBdr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</a:tcBdr>
      </a:tcStyle>
    </a:swCell>
    <a:firstRow>
      <a:tcTxStyle b="on" i="off"/>
      <a:tcStyle>
        <a:tcBdr>
          <a:bottom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dk1"/>
          </a:solidFill>
        </a:fill>
      </a:tcStyle>
    </a:firstRow>
    <a:neCell>
      <a:tcTxStyle/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</a:tcBdr>
      </a:tcStyle>
    </a:neCell>
    <a:nwCell>
      <a:tcTxStyle/>
      <a:tcStyle>
        <a:tcBdr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</a:tcBdr>
      </a:tcStyle>
    </a:nwCell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902" y="77"/>
      </p:cViewPr>
      <p:guideLst>
        <p:guide orient="horz" pos="625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708a6ee8a1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g708a6ee8a1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18a87eb8680_0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18a87eb8680_0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g16bcecd75ae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4" name="Google Shape;694;g16bcecd75ae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9">
          <a:extLst>
            <a:ext uri="{FF2B5EF4-FFF2-40B4-BE49-F238E27FC236}">
              <a16:creationId xmlns:a16="http://schemas.microsoft.com/office/drawing/2014/main" id="{70E20A82-72F1-84F1-946C-6769941EFE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22:notes">
            <a:extLst>
              <a:ext uri="{FF2B5EF4-FFF2-40B4-BE49-F238E27FC236}">
                <a16:creationId xmlns:a16="http://schemas.microsoft.com/office/drawing/2014/main" id="{50E8C0C3-4B5D-C6FB-C145-E3EF2378591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61" name="Google Shape;1061;p22:notes">
            <a:extLst>
              <a:ext uri="{FF2B5EF4-FFF2-40B4-BE49-F238E27FC236}">
                <a16:creationId xmlns:a16="http://schemas.microsoft.com/office/drawing/2014/main" id="{0AC61D45-AC24-2EE0-513B-D8C9B022FCB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66269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9">
          <a:extLst>
            <a:ext uri="{FF2B5EF4-FFF2-40B4-BE49-F238E27FC236}">
              <a16:creationId xmlns:a16="http://schemas.microsoft.com/office/drawing/2014/main" id="{82C0D4AE-2A94-427F-EC9B-6782A727F3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22:notes">
            <a:extLst>
              <a:ext uri="{FF2B5EF4-FFF2-40B4-BE49-F238E27FC236}">
                <a16:creationId xmlns:a16="http://schemas.microsoft.com/office/drawing/2014/main" id="{A126FFF5-078C-585B-A9DF-493CDAAF10E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61" name="Google Shape;1061;p22:notes">
            <a:extLst>
              <a:ext uri="{FF2B5EF4-FFF2-40B4-BE49-F238E27FC236}">
                <a16:creationId xmlns:a16="http://schemas.microsoft.com/office/drawing/2014/main" id="{080219A6-A983-D36E-3836-108BF951433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17548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9">
          <a:extLst>
            <a:ext uri="{FF2B5EF4-FFF2-40B4-BE49-F238E27FC236}">
              <a16:creationId xmlns:a16="http://schemas.microsoft.com/office/drawing/2014/main" id="{4DEFF696-9690-D615-C6F2-27EF977C96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22:notes">
            <a:extLst>
              <a:ext uri="{FF2B5EF4-FFF2-40B4-BE49-F238E27FC236}">
                <a16:creationId xmlns:a16="http://schemas.microsoft.com/office/drawing/2014/main" id="{E5BA02E8-9D61-BB7C-AC3F-E81AF7F756B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61" name="Google Shape;1061;p22:notes">
            <a:extLst>
              <a:ext uri="{FF2B5EF4-FFF2-40B4-BE49-F238E27FC236}">
                <a16:creationId xmlns:a16="http://schemas.microsoft.com/office/drawing/2014/main" id="{6D13E83B-178F-2C91-C931-0F61848E44D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12120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9">
          <a:extLst>
            <a:ext uri="{FF2B5EF4-FFF2-40B4-BE49-F238E27FC236}">
              <a16:creationId xmlns:a16="http://schemas.microsoft.com/office/drawing/2014/main" id="{16C8EEDD-EE8A-303C-6CBF-15643D0C4B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22:notes">
            <a:extLst>
              <a:ext uri="{FF2B5EF4-FFF2-40B4-BE49-F238E27FC236}">
                <a16:creationId xmlns:a16="http://schemas.microsoft.com/office/drawing/2014/main" id="{DF5FE380-7019-FF19-AF06-861E8AC1A33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61" name="Google Shape;1061;p22:notes">
            <a:extLst>
              <a:ext uri="{FF2B5EF4-FFF2-40B4-BE49-F238E27FC236}">
                <a16:creationId xmlns:a16="http://schemas.microsoft.com/office/drawing/2014/main" id="{BC188D21-6E01-84A8-810D-EFB46D1D04C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79398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34ac35212c5_0_2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4" name="Google Shape;344;g34ac35212c5_0_2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>
          <a:extLst>
            <a:ext uri="{FF2B5EF4-FFF2-40B4-BE49-F238E27FC236}">
              <a16:creationId xmlns:a16="http://schemas.microsoft.com/office/drawing/2014/main" id="{A00EB182-AC1C-3ECD-1584-82814D9A6F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34ac35212c5_0_293:notes">
            <a:extLst>
              <a:ext uri="{FF2B5EF4-FFF2-40B4-BE49-F238E27FC236}">
                <a16:creationId xmlns:a16="http://schemas.microsoft.com/office/drawing/2014/main" id="{78F4AB86-8A28-9D87-AD7E-98E302F4075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4" name="Google Shape;344;g34ac35212c5_0_293:notes">
            <a:extLst>
              <a:ext uri="{FF2B5EF4-FFF2-40B4-BE49-F238E27FC236}">
                <a16:creationId xmlns:a16="http://schemas.microsoft.com/office/drawing/2014/main" id="{3DC821F1-A56E-5D1B-B345-E535F17BCC3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40151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339"/>
            <a:ext cx="9143998" cy="5140822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139149" y="928938"/>
            <a:ext cx="4291500" cy="296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7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139125" y="3848863"/>
            <a:ext cx="42915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339"/>
            <a:ext cx="9143998" cy="5140822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720100" y="5395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339"/>
            <a:ext cx="9143998" cy="5140822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5"/>
          <p:cNvSpPr txBox="1">
            <a:spLocks noGrp="1"/>
          </p:cNvSpPr>
          <p:nvPr>
            <p:ph type="title"/>
          </p:nvPr>
        </p:nvSpPr>
        <p:spPr>
          <a:xfrm>
            <a:off x="4634135" y="1434600"/>
            <a:ext cx="3532800" cy="227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solidFill>
          <a:schemeClr val="dk1"/>
        </a:solid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339"/>
            <a:ext cx="9143998" cy="5140822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6"/>
          <p:cNvSpPr txBox="1">
            <a:spLocks noGrp="1"/>
          </p:cNvSpPr>
          <p:nvPr>
            <p:ph type="subTitle" idx="1"/>
          </p:nvPr>
        </p:nvSpPr>
        <p:spPr>
          <a:xfrm flipH="1">
            <a:off x="5584135" y="2904500"/>
            <a:ext cx="1701300" cy="4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800" b="1">
                <a:latin typeface="Rajdhani"/>
                <a:ea typeface="Rajdhani"/>
                <a:cs typeface="Rajdhani"/>
                <a:sym typeface="Rajdhani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400" b="1">
                <a:latin typeface="Rajdhani"/>
                <a:ea typeface="Rajdhani"/>
                <a:cs typeface="Rajdhani"/>
                <a:sym typeface="Rajdhani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400" b="1">
                <a:latin typeface="Rajdhani"/>
                <a:ea typeface="Rajdhani"/>
                <a:cs typeface="Rajdhani"/>
                <a:sym typeface="Rajdhani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400" b="1">
                <a:latin typeface="Rajdhani"/>
                <a:ea typeface="Rajdhani"/>
                <a:cs typeface="Rajdhani"/>
                <a:sym typeface="Rajdhani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400" b="1">
                <a:latin typeface="Rajdhani"/>
                <a:ea typeface="Rajdhani"/>
                <a:cs typeface="Rajdhani"/>
                <a:sym typeface="Rajdhani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400" b="1">
                <a:latin typeface="Rajdhani"/>
                <a:ea typeface="Rajdhani"/>
                <a:cs typeface="Rajdhani"/>
                <a:sym typeface="Rajdhani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400" b="1">
                <a:latin typeface="Rajdhani"/>
                <a:ea typeface="Rajdhani"/>
                <a:cs typeface="Rajdhani"/>
                <a:sym typeface="Rajdhani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400" b="1">
                <a:latin typeface="Rajdhani"/>
                <a:ea typeface="Rajdhani"/>
                <a:cs typeface="Rajdhani"/>
                <a:sym typeface="Rajdhani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400" b="1"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2" name="Google Shape;22;p6"/>
          <p:cNvSpPr txBox="1">
            <a:spLocks noGrp="1"/>
          </p:cNvSpPr>
          <p:nvPr>
            <p:ph type="subTitle" idx="2"/>
          </p:nvPr>
        </p:nvSpPr>
        <p:spPr>
          <a:xfrm flipH="1">
            <a:off x="5079300" y="3229525"/>
            <a:ext cx="2711100" cy="7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400"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3" name="Google Shape;23;p6"/>
          <p:cNvSpPr txBox="1">
            <a:spLocks noGrp="1"/>
          </p:cNvSpPr>
          <p:nvPr>
            <p:ph type="subTitle" idx="3"/>
          </p:nvPr>
        </p:nvSpPr>
        <p:spPr>
          <a:xfrm flipH="1">
            <a:off x="1858635" y="2904500"/>
            <a:ext cx="1701300" cy="4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800" b="1">
                <a:latin typeface="Rajdhani"/>
                <a:ea typeface="Rajdhani"/>
                <a:cs typeface="Rajdhani"/>
                <a:sym typeface="Rajdhani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400" b="1">
                <a:latin typeface="Rajdhani"/>
                <a:ea typeface="Rajdhani"/>
                <a:cs typeface="Rajdhani"/>
                <a:sym typeface="Rajdhani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400" b="1">
                <a:latin typeface="Rajdhani"/>
                <a:ea typeface="Rajdhani"/>
                <a:cs typeface="Rajdhani"/>
                <a:sym typeface="Rajdhani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400" b="1">
                <a:latin typeface="Rajdhani"/>
                <a:ea typeface="Rajdhani"/>
                <a:cs typeface="Rajdhani"/>
                <a:sym typeface="Rajdhani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400" b="1">
                <a:latin typeface="Rajdhani"/>
                <a:ea typeface="Rajdhani"/>
                <a:cs typeface="Rajdhani"/>
                <a:sym typeface="Rajdhani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400" b="1">
                <a:latin typeface="Rajdhani"/>
                <a:ea typeface="Rajdhani"/>
                <a:cs typeface="Rajdhani"/>
                <a:sym typeface="Rajdhani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400" b="1">
                <a:latin typeface="Rajdhani"/>
                <a:ea typeface="Rajdhani"/>
                <a:cs typeface="Rajdhani"/>
                <a:sym typeface="Rajdhani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400" b="1">
                <a:latin typeface="Rajdhani"/>
                <a:ea typeface="Rajdhani"/>
                <a:cs typeface="Rajdhani"/>
                <a:sym typeface="Rajdhani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400" b="1"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4" name="Google Shape;24;p6"/>
          <p:cNvSpPr txBox="1">
            <a:spLocks noGrp="1"/>
          </p:cNvSpPr>
          <p:nvPr>
            <p:ph type="subTitle" idx="4"/>
          </p:nvPr>
        </p:nvSpPr>
        <p:spPr>
          <a:xfrm flipH="1">
            <a:off x="1353800" y="3229525"/>
            <a:ext cx="2711100" cy="7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400"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5" name="Google Shape;25;p6"/>
          <p:cNvSpPr txBox="1">
            <a:spLocks noGrp="1"/>
          </p:cNvSpPr>
          <p:nvPr>
            <p:ph type="title"/>
          </p:nvPr>
        </p:nvSpPr>
        <p:spPr>
          <a:xfrm>
            <a:off x="720100" y="5395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dk1"/>
        </a:solid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339"/>
            <a:ext cx="9143998" cy="5140822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7"/>
          <p:cNvSpPr txBox="1">
            <a:spLocks noGrp="1"/>
          </p:cNvSpPr>
          <p:nvPr>
            <p:ph type="subTitle" idx="1"/>
          </p:nvPr>
        </p:nvSpPr>
        <p:spPr>
          <a:xfrm>
            <a:off x="2487163" y="1434600"/>
            <a:ext cx="3367800" cy="227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"/>
              <a:buNone/>
              <a:defRPr sz="1400"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"/>
              <a:buNone/>
              <a:defRPr sz="2800"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"/>
              <a:buNone/>
              <a:defRPr sz="2800"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"/>
              <a:buNone/>
              <a:defRPr sz="2800"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"/>
              <a:buNone/>
              <a:defRPr sz="2800"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"/>
              <a:buNone/>
              <a:defRPr sz="2800"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"/>
              <a:buNone/>
              <a:defRPr sz="2800"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"/>
              <a:buNone/>
              <a:defRPr sz="2800"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"/>
              <a:buNone/>
              <a:defRPr sz="2800"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6530228" y="1434600"/>
            <a:ext cx="1967100" cy="227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dk1"/>
        </a:solidFill>
        <a:effectLst/>
      </p:bgPr>
    </p:bg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339"/>
            <a:ext cx="9143998" cy="5140822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8"/>
          <p:cNvSpPr txBox="1">
            <a:spLocks noGrp="1"/>
          </p:cNvSpPr>
          <p:nvPr>
            <p:ph type="title"/>
          </p:nvPr>
        </p:nvSpPr>
        <p:spPr>
          <a:xfrm>
            <a:off x="2422250" y="1418700"/>
            <a:ext cx="4299600" cy="230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dk1"/>
        </a:solid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339"/>
            <a:ext cx="9143998" cy="5140822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9"/>
          <p:cNvSpPr txBox="1">
            <a:spLocks noGrp="1"/>
          </p:cNvSpPr>
          <p:nvPr>
            <p:ph type="title"/>
          </p:nvPr>
        </p:nvSpPr>
        <p:spPr>
          <a:xfrm>
            <a:off x="522825" y="971850"/>
            <a:ext cx="3787800" cy="319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6" name="Google Shape;36;p9"/>
          <p:cNvSpPr txBox="1">
            <a:spLocks noGrp="1"/>
          </p:cNvSpPr>
          <p:nvPr>
            <p:ph type="subTitle" idx="1"/>
          </p:nvPr>
        </p:nvSpPr>
        <p:spPr>
          <a:xfrm>
            <a:off x="4799950" y="1954200"/>
            <a:ext cx="19401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 idx="2"/>
          </p:nvPr>
        </p:nvSpPr>
        <p:spPr>
          <a:xfrm>
            <a:off x="4849170" y="1001125"/>
            <a:ext cx="2026800" cy="181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solidFill>
          <a:schemeClr val="dk1"/>
        </a:solid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339"/>
            <a:ext cx="9143998" cy="5140822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10"/>
          <p:cNvSpPr txBox="1">
            <a:spLocks noGrp="1"/>
          </p:cNvSpPr>
          <p:nvPr>
            <p:ph type="title"/>
          </p:nvPr>
        </p:nvSpPr>
        <p:spPr>
          <a:xfrm>
            <a:off x="720100" y="1706850"/>
            <a:ext cx="2759700" cy="17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4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Google Shape;42;p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339"/>
            <a:ext cx="9143998" cy="5140822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11"/>
          <p:cNvSpPr txBox="1">
            <a:spLocks noGrp="1"/>
          </p:cNvSpPr>
          <p:nvPr>
            <p:ph type="title" hasCustomPrompt="1"/>
          </p:nvPr>
        </p:nvSpPr>
        <p:spPr>
          <a:xfrm>
            <a:off x="311700" y="2062500"/>
            <a:ext cx="8520600" cy="11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7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4" name="Google Shape;44;p11"/>
          <p:cNvSpPr txBox="1">
            <a:spLocks noGrp="1"/>
          </p:cNvSpPr>
          <p:nvPr>
            <p:ph type="body" idx="1"/>
          </p:nvPr>
        </p:nvSpPr>
        <p:spPr>
          <a:xfrm>
            <a:off x="311700" y="3255700"/>
            <a:ext cx="8520600" cy="5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Fira Sans Condensed"/>
              <a:buChar char="●"/>
              <a:defRPr sz="1400"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marL="914400" lvl="1" indent="-30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Fira Sans Condensed"/>
              <a:buChar char="○"/>
              <a:defRPr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marL="1371600" lvl="2" indent="-30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Fira Sans Condensed"/>
              <a:buChar char="■"/>
              <a:defRPr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marL="1828800" lvl="3" indent="-30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Fira Sans Condensed"/>
              <a:buChar char="●"/>
              <a:defRPr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marL="2286000" lvl="4" indent="-30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Fira Sans Condensed"/>
              <a:buChar char="○"/>
              <a:defRPr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marL="2743200" lvl="5" indent="-30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Fira Sans Condensed"/>
              <a:buChar char="■"/>
              <a:defRPr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marL="3200400" lvl="6" indent="-30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Fira Sans Condensed"/>
              <a:buChar char="●"/>
              <a:defRPr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marL="3657600" lvl="7" indent="-30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Fira Sans Condensed"/>
              <a:buChar char="○"/>
              <a:defRPr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marL="4114800" lvl="8" indent="-30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Fira Sans Condensed"/>
              <a:buChar char="■"/>
              <a:defRPr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●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○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■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●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○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■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●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○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■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49">
          <p15:clr>
            <a:srgbClr val="EA4335"/>
          </p15:clr>
        </p15:guide>
        <p15:guide id="2" pos="2880">
          <p15:clr>
            <a:srgbClr val="EA4335"/>
          </p15:clr>
        </p15:guide>
        <p15:guide id="3" pos="5311">
          <p15:clr>
            <a:srgbClr val="EA4335"/>
          </p15:clr>
        </p15:guide>
        <p15:guide id="4" orient="horz" pos="340">
          <p15:clr>
            <a:srgbClr val="EA4335"/>
          </p15:clr>
        </p15:guide>
        <p15:guide id="5" orient="horz" pos="2903">
          <p15:clr>
            <a:srgbClr val="EA4335"/>
          </p15:clr>
        </p15:guide>
        <p15:guide id="6" orient="horz" pos="1620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5"/>
          <p:cNvSpPr txBox="1">
            <a:spLocks noGrp="1"/>
          </p:cNvSpPr>
          <p:nvPr>
            <p:ph type="ctrTitle"/>
          </p:nvPr>
        </p:nvSpPr>
        <p:spPr>
          <a:xfrm>
            <a:off x="4265506" y="375580"/>
            <a:ext cx="4454748" cy="285084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4000" dirty="0"/>
              <a:t>Customer Policy Renewal Prediction &amp; Risk Intelligence</a:t>
            </a:r>
            <a:endParaRPr sz="2800" dirty="0"/>
          </a:p>
        </p:txBody>
      </p:sp>
      <p:sp>
        <p:nvSpPr>
          <p:cNvPr id="58" name="Google Shape;58;p15"/>
          <p:cNvSpPr txBox="1">
            <a:spLocks noGrp="1"/>
          </p:cNvSpPr>
          <p:nvPr>
            <p:ph type="subTitle" idx="1"/>
          </p:nvPr>
        </p:nvSpPr>
        <p:spPr>
          <a:xfrm>
            <a:off x="4319239" y="3358210"/>
            <a:ext cx="4291500" cy="56702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Presented to: Value Momentum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From: Rugwed Yawalkar, Himanshu </a:t>
            </a:r>
            <a:r>
              <a:rPr lang="en-IN" dirty="0" err="1"/>
              <a:t>Sayankar</a:t>
            </a:r>
            <a:endParaRPr lang="en-IN" dirty="0"/>
          </a:p>
        </p:txBody>
      </p:sp>
      <p:pic>
        <p:nvPicPr>
          <p:cNvPr id="59" name="Google Shape;59;p15"/>
          <p:cNvPicPr preferRelativeResize="0"/>
          <p:nvPr/>
        </p:nvPicPr>
        <p:blipFill rotWithShape="1">
          <a:blip r:embed="rId3">
            <a:alphaModFix/>
          </a:blip>
          <a:srcRect l="25302" r="25297"/>
          <a:stretch/>
        </p:blipFill>
        <p:spPr>
          <a:xfrm>
            <a:off x="767950" y="978400"/>
            <a:ext cx="3049450" cy="3472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 txBox="1">
            <a:spLocks noGrp="1"/>
          </p:cNvSpPr>
          <p:nvPr>
            <p:ph type="title"/>
          </p:nvPr>
        </p:nvSpPr>
        <p:spPr>
          <a:xfrm>
            <a:off x="7201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Where We Are, and Where We Need to Go</a:t>
            </a:r>
            <a:endParaRPr dirty="0"/>
          </a:p>
        </p:txBody>
      </p:sp>
      <p:sp>
        <p:nvSpPr>
          <p:cNvPr id="165" name="Google Shape;698;p30">
            <a:extLst>
              <a:ext uri="{FF2B5EF4-FFF2-40B4-BE49-F238E27FC236}">
                <a16:creationId xmlns:a16="http://schemas.microsoft.com/office/drawing/2014/main" id="{57F4750C-542F-3F18-E4A4-3080D7835137}"/>
              </a:ext>
            </a:extLst>
          </p:cNvPr>
          <p:cNvSpPr/>
          <p:nvPr/>
        </p:nvSpPr>
        <p:spPr>
          <a:xfrm>
            <a:off x="4501450" y="1869499"/>
            <a:ext cx="155100" cy="1551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699;p30">
            <a:extLst>
              <a:ext uri="{FF2B5EF4-FFF2-40B4-BE49-F238E27FC236}">
                <a16:creationId xmlns:a16="http://schemas.microsoft.com/office/drawing/2014/main" id="{16127F18-AC30-C3A1-C608-D69DF85B1E4C}"/>
              </a:ext>
            </a:extLst>
          </p:cNvPr>
          <p:cNvSpPr/>
          <p:nvPr/>
        </p:nvSpPr>
        <p:spPr>
          <a:xfrm>
            <a:off x="4501450" y="2939715"/>
            <a:ext cx="155100" cy="1551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700;p30">
            <a:extLst>
              <a:ext uri="{FF2B5EF4-FFF2-40B4-BE49-F238E27FC236}">
                <a16:creationId xmlns:a16="http://schemas.microsoft.com/office/drawing/2014/main" id="{39697BA4-BC36-46C7-5517-B5A066E4AF38}"/>
              </a:ext>
            </a:extLst>
          </p:cNvPr>
          <p:cNvSpPr/>
          <p:nvPr/>
        </p:nvSpPr>
        <p:spPr>
          <a:xfrm>
            <a:off x="4501450" y="2404607"/>
            <a:ext cx="155100" cy="1551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0" name="Google Shape;707;p30">
            <a:extLst>
              <a:ext uri="{FF2B5EF4-FFF2-40B4-BE49-F238E27FC236}">
                <a16:creationId xmlns:a16="http://schemas.microsoft.com/office/drawing/2014/main" id="{516A6811-58B3-F112-73AB-49DB5D866B8C}"/>
              </a:ext>
            </a:extLst>
          </p:cNvPr>
          <p:cNvGrpSpPr/>
          <p:nvPr/>
        </p:nvGrpSpPr>
        <p:grpSpPr>
          <a:xfrm>
            <a:off x="693116" y="1674448"/>
            <a:ext cx="3411939" cy="501201"/>
            <a:chOff x="693116" y="1674448"/>
            <a:chExt cx="3411939" cy="501201"/>
          </a:xfrm>
        </p:grpSpPr>
        <p:sp>
          <p:nvSpPr>
            <p:cNvPr id="173" name="Google Shape;709;p30">
              <a:extLst>
                <a:ext uri="{FF2B5EF4-FFF2-40B4-BE49-F238E27FC236}">
                  <a16:creationId xmlns:a16="http://schemas.microsoft.com/office/drawing/2014/main" id="{155CC7ED-B145-D21F-6409-489C68B23DBD}"/>
                </a:ext>
              </a:extLst>
            </p:cNvPr>
            <p:cNvSpPr txBox="1"/>
            <p:nvPr/>
          </p:nvSpPr>
          <p:spPr>
            <a:xfrm>
              <a:off x="693116" y="1674448"/>
              <a:ext cx="2284143" cy="48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>
                  <a:solidFill>
                    <a:schemeClr val="lt2"/>
                  </a:solidFill>
                  <a:latin typeface="Fira Sans Condensed"/>
                  <a:ea typeface="Fira Sans Condensed"/>
                  <a:cs typeface="Fira Sans Condensed"/>
                  <a:sym typeface="Fira Sans Condensed"/>
                </a:rPr>
                <a:t>Policy renewal rates drive recurring revenue for insurance companies.</a:t>
              </a:r>
            </a:p>
          </p:txBody>
        </p:sp>
        <p:sp>
          <p:nvSpPr>
            <p:cNvPr id="172" name="Google Shape;711;p30">
              <a:extLst>
                <a:ext uri="{FF2B5EF4-FFF2-40B4-BE49-F238E27FC236}">
                  <a16:creationId xmlns:a16="http://schemas.microsoft.com/office/drawing/2014/main" id="{E47FF45A-D42D-022A-921E-392A1982B969}"/>
                </a:ext>
              </a:extLst>
            </p:cNvPr>
            <p:cNvSpPr txBox="1"/>
            <p:nvPr/>
          </p:nvSpPr>
          <p:spPr>
            <a:xfrm>
              <a:off x="3373655" y="1718449"/>
              <a:ext cx="7314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rPr>
                <a:t>01</a:t>
              </a:r>
              <a:endParaRPr sz="24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endParaRPr>
            </a:p>
          </p:txBody>
        </p:sp>
      </p:grpSp>
      <p:grpSp>
        <p:nvGrpSpPr>
          <p:cNvPr id="175" name="Google Shape;712;p30">
            <a:extLst>
              <a:ext uri="{FF2B5EF4-FFF2-40B4-BE49-F238E27FC236}">
                <a16:creationId xmlns:a16="http://schemas.microsoft.com/office/drawing/2014/main" id="{999288B0-9D18-A9CE-D057-85B6B9541BE5}"/>
              </a:ext>
            </a:extLst>
          </p:cNvPr>
          <p:cNvGrpSpPr/>
          <p:nvPr/>
        </p:nvGrpSpPr>
        <p:grpSpPr>
          <a:xfrm>
            <a:off x="5052880" y="2254552"/>
            <a:ext cx="3828237" cy="494253"/>
            <a:chOff x="5052880" y="2254552"/>
            <a:chExt cx="3828237" cy="494253"/>
          </a:xfrm>
        </p:grpSpPr>
        <p:grpSp>
          <p:nvGrpSpPr>
            <p:cNvPr id="176" name="Google Shape;713;p30">
              <a:extLst>
                <a:ext uri="{FF2B5EF4-FFF2-40B4-BE49-F238E27FC236}">
                  <a16:creationId xmlns:a16="http://schemas.microsoft.com/office/drawing/2014/main" id="{D98D68A7-5B75-26DE-E306-CB6DC053CA72}"/>
                </a:ext>
              </a:extLst>
            </p:cNvPr>
            <p:cNvGrpSpPr/>
            <p:nvPr/>
          </p:nvGrpSpPr>
          <p:grpSpPr>
            <a:xfrm>
              <a:off x="6227650" y="2254552"/>
              <a:ext cx="2653467" cy="494253"/>
              <a:chOff x="6227650" y="2254552"/>
              <a:chExt cx="2653467" cy="494253"/>
            </a:xfrm>
          </p:grpSpPr>
          <p:sp>
            <p:nvSpPr>
              <p:cNvPr id="178" name="Google Shape;714;p30">
                <a:extLst>
                  <a:ext uri="{FF2B5EF4-FFF2-40B4-BE49-F238E27FC236}">
                    <a16:creationId xmlns:a16="http://schemas.microsoft.com/office/drawing/2014/main" id="{EE46E1F2-6BFA-B7FB-ED8D-81AD074D9594}"/>
                  </a:ext>
                </a:extLst>
              </p:cNvPr>
              <p:cNvSpPr txBox="1"/>
              <p:nvPr/>
            </p:nvSpPr>
            <p:spPr>
              <a:xfrm>
                <a:off x="6227650" y="2254552"/>
                <a:ext cx="2210100" cy="457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 b="1" dirty="0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endParaRPr>
              </a:p>
            </p:txBody>
          </p:sp>
          <p:sp>
            <p:nvSpPr>
              <p:cNvPr id="179" name="Google Shape;715;p30">
                <a:extLst>
                  <a:ext uri="{FF2B5EF4-FFF2-40B4-BE49-F238E27FC236}">
                    <a16:creationId xmlns:a16="http://schemas.microsoft.com/office/drawing/2014/main" id="{B0AB6ACF-9D8B-9F25-5D9B-48B29FEE28AE}"/>
                  </a:ext>
                </a:extLst>
              </p:cNvPr>
              <p:cNvSpPr txBox="1"/>
              <p:nvPr/>
            </p:nvSpPr>
            <p:spPr>
              <a:xfrm>
                <a:off x="6305199" y="2264305"/>
                <a:ext cx="2575918" cy="484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dirty="0">
                    <a:solidFill>
                      <a:schemeClr val="lt2"/>
                    </a:solidFill>
                    <a:latin typeface="Fira Sans Condensed"/>
                    <a:ea typeface="Fira Sans Condensed"/>
                    <a:cs typeface="Fira Sans Condensed"/>
                    <a:sym typeface="Fira Sans Condensed"/>
                  </a:rPr>
                  <a:t>Early detection of customers at risk of non-renewal enables pre-emptive retention strategies.</a:t>
                </a:r>
              </a:p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dirty="0">
                  <a:solidFill>
                    <a:schemeClr val="lt2"/>
                  </a:solidFill>
                  <a:latin typeface="Fira Sans Condensed"/>
                  <a:ea typeface="Fira Sans Condensed"/>
                  <a:cs typeface="Fira Sans Condensed"/>
                  <a:sym typeface="Fira Sans Condensed"/>
                </a:endParaRPr>
              </a:p>
            </p:txBody>
          </p:sp>
        </p:grpSp>
        <p:sp>
          <p:nvSpPr>
            <p:cNvPr id="177" name="Google Shape;716;p30">
              <a:extLst>
                <a:ext uri="{FF2B5EF4-FFF2-40B4-BE49-F238E27FC236}">
                  <a16:creationId xmlns:a16="http://schemas.microsoft.com/office/drawing/2014/main" id="{9607544F-A16F-ADBC-17DF-533A6125D408}"/>
                </a:ext>
              </a:extLst>
            </p:cNvPr>
            <p:cNvSpPr txBox="1"/>
            <p:nvPr/>
          </p:nvSpPr>
          <p:spPr>
            <a:xfrm>
              <a:off x="5052880" y="2254552"/>
              <a:ext cx="7314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rPr>
                <a:t>02</a:t>
              </a:r>
              <a:endParaRPr sz="24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endParaRPr>
            </a:p>
          </p:txBody>
        </p:sp>
      </p:grpSp>
      <p:grpSp>
        <p:nvGrpSpPr>
          <p:cNvPr id="180" name="Google Shape;717;p30">
            <a:extLst>
              <a:ext uri="{FF2B5EF4-FFF2-40B4-BE49-F238E27FC236}">
                <a16:creationId xmlns:a16="http://schemas.microsoft.com/office/drawing/2014/main" id="{85E4E6FA-3E09-5343-F2D2-C9C6D0306DBB}"/>
              </a:ext>
            </a:extLst>
          </p:cNvPr>
          <p:cNvGrpSpPr/>
          <p:nvPr/>
        </p:nvGrpSpPr>
        <p:grpSpPr>
          <a:xfrm>
            <a:off x="720059" y="2786365"/>
            <a:ext cx="3384996" cy="510268"/>
            <a:chOff x="720059" y="2786365"/>
            <a:chExt cx="3384996" cy="510268"/>
          </a:xfrm>
        </p:grpSpPr>
        <p:grpSp>
          <p:nvGrpSpPr>
            <p:cNvPr id="181" name="Google Shape;718;p30">
              <a:extLst>
                <a:ext uri="{FF2B5EF4-FFF2-40B4-BE49-F238E27FC236}">
                  <a16:creationId xmlns:a16="http://schemas.microsoft.com/office/drawing/2014/main" id="{75C9CE39-4878-0B36-1081-E0DDBFFA64AE}"/>
                </a:ext>
              </a:extLst>
            </p:cNvPr>
            <p:cNvGrpSpPr/>
            <p:nvPr/>
          </p:nvGrpSpPr>
          <p:grpSpPr>
            <a:xfrm>
              <a:off x="720059" y="2786365"/>
              <a:ext cx="2210291" cy="510268"/>
              <a:chOff x="720059" y="2786365"/>
              <a:chExt cx="2210291" cy="510268"/>
            </a:xfrm>
          </p:grpSpPr>
          <p:sp>
            <p:nvSpPr>
              <p:cNvPr id="183" name="Google Shape;719;p30">
                <a:extLst>
                  <a:ext uri="{FF2B5EF4-FFF2-40B4-BE49-F238E27FC236}">
                    <a16:creationId xmlns:a16="http://schemas.microsoft.com/office/drawing/2014/main" id="{12D7D3DC-E447-BAAA-AF19-76295B551B6A}"/>
                  </a:ext>
                </a:extLst>
              </p:cNvPr>
              <p:cNvSpPr txBox="1"/>
              <p:nvPr/>
            </p:nvSpPr>
            <p:spPr>
              <a:xfrm>
                <a:off x="720250" y="2786365"/>
                <a:ext cx="2210100" cy="457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 b="1" dirty="0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endParaRPr>
              </a:p>
            </p:txBody>
          </p:sp>
          <p:sp>
            <p:nvSpPr>
              <p:cNvPr id="184" name="Google Shape;720;p30">
                <a:extLst>
                  <a:ext uri="{FF2B5EF4-FFF2-40B4-BE49-F238E27FC236}">
                    <a16:creationId xmlns:a16="http://schemas.microsoft.com/office/drawing/2014/main" id="{0703B30A-9BF5-9A3C-45A4-E377F5DB3E26}"/>
                  </a:ext>
                </a:extLst>
              </p:cNvPr>
              <p:cNvSpPr txBox="1"/>
              <p:nvPr/>
            </p:nvSpPr>
            <p:spPr>
              <a:xfrm>
                <a:off x="720059" y="2812133"/>
                <a:ext cx="2210100" cy="484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dirty="0">
                    <a:solidFill>
                      <a:schemeClr val="lt2"/>
                    </a:solidFill>
                    <a:latin typeface="Fira Sans Condensed"/>
                    <a:ea typeface="Fira Sans Condensed"/>
                    <a:cs typeface="Fira Sans Condensed"/>
                    <a:sym typeface="Fira Sans Condensed"/>
                  </a:rPr>
                  <a:t>Manual analysis is slow, inconsistent, and misses actionable signals.</a:t>
                </a:r>
                <a:endParaRPr dirty="0">
                  <a:solidFill>
                    <a:schemeClr val="lt2"/>
                  </a:solidFill>
                  <a:latin typeface="Fira Sans Condensed"/>
                  <a:ea typeface="Fira Sans Condensed"/>
                  <a:cs typeface="Fira Sans Condensed"/>
                  <a:sym typeface="Fira Sans Condensed"/>
                </a:endParaRPr>
              </a:p>
            </p:txBody>
          </p:sp>
        </p:grpSp>
        <p:sp>
          <p:nvSpPr>
            <p:cNvPr id="182" name="Google Shape;721;p30">
              <a:extLst>
                <a:ext uri="{FF2B5EF4-FFF2-40B4-BE49-F238E27FC236}">
                  <a16:creationId xmlns:a16="http://schemas.microsoft.com/office/drawing/2014/main" id="{9BB7EAC3-18A6-EB41-E86F-DC70856FD8BF}"/>
                </a:ext>
              </a:extLst>
            </p:cNvPr>
            <p:cNvSpPr txBox="1"/>
            <p:nvPr/>
          </p:nvSpPr>
          <p:spPr>
            <a:xfrm>
              <a:off x="3373655" y="2786365"/>
              <a:ext cx="7314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rPr>
                <a:t>03</a:t>
              </a:r>
              <a:endParaRPr sz="24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endParaRPr>
            </a:p>
          </p:txBody>
        </p:sp>
      </p:grpSp>
      <p:cxnSp>
        <p:nvCxnSpPr>
          <p:cNvPr id="195" name="Google Shape;732;p30">
            <a:extLst>
              <a:ext uri="{FF2B5EF4-FFF2-40B4-BE49-F238E27FC236}">
                <a16:creationId xmlns:a16="http://schemas.microsoft.com/office/drawing/2014/main" id="{68EB7F73-B591-C30E-879C-3A9A5E47D811}"/>
              </a:ext>
            </a:extLst>
          </p:cNvPr>
          <p:cNvCxnSpPr>
            <a:cxnSpLocks/>
            <a:stCxn id="172" idx="3"/>
            <a:endCxn id="165" idx="2"/>
          </p:cNvCxnSpPr>
          <p:nvPr/>
        </p:nvCxnSpPr>
        <p:spPr>
          <a:xfrm>
            <a:off x="4105055" y="1947049"/>
            <a:ext cx="3963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6" name="Google Shape;733;p30">
            <a:extLst>
              <a:ext uri="{FF2B5EF4-FFF2-40B4-BE49-F238E27FC236}">
                <a16:creationId xmlns:a16="http://schemas.microsoft.com/office/drawing/2014/main" id="{4E1ACAC2-E957-B992-49C7-CCF665A5AA3E}"/>
              </a:ext>
            </a:extLst>
          </p:cNvPr>
          <p:cNvCxnSpPr>
            <a:cxnSpLocks/>
            <a:stCxn id="167" idx="6"/>
            <a:endCxn id="177" idx="1"/>
          </p:cNvCxnSpPr>
          <p:nvPr/>
        </p:nvCxnSpPr>
        <p:spPr>
          <a:xfrm>
            <a:off x="4656550" y="2482157"/>
            <a:ext cx="396300" cy="9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7" name="Google Shape;734;p30">
            <a:extLst>
              <a:ext uri="{FF2B5EF4-FFF2-40B4-BE49-F238E27FC236}">
                <a16:creationId xmlns:a16="http://schemas.microsoft.com/office/drawing/2014/main" id="{A8CA3EDD-9A0D-1A6F-4D3D-DA52A0977DA7}"/>
              </a:ext>
            </a:extLst>
          </p:cNvPr>
          <p:cNvCxnSpPr>
            <a:stCxn id="166" idx="2"/>
            <a:endCxn id="182" idx="3"/>
          </p:cNvCxnSpPr>
          <p:nvPr/>
        </p:nvCxnSpPr>
        <p:spPr>
          <a:xfrm rot="10800000">
            <a:off x="4105150" y="3014865"/>
            <a:ext cx="396300" cy="24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0" name="Google Shape;703;p30">
            <a:extLst>
              <a:ext uri="{FF2B5EF4-FFF2-40B4-BE49-F238E27FC236}">
                <a16:creationId xmlns:a16="http://schemas.microsoft.com/office/drawing/2014/main" id="{7348FD0D-F457-3008-3722-F1DEEB64D98F}"/>
              </a:ext>
            </a:extLst>
          </p:cNvPr>
          <p:cNvCxnSpPr/>
          <p:nvPr/>
        </p:nvCxnSpPr>
        <p:spPr>
          <a:xfrm>
            <a:off x="4579000" y="2024599"/>
            <a:ext cx="0" cy="3801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1" name="Google Shape;704;p30">
            <a:extLst>
              <a:ext uri="{FF2B5EF4-FFF2-40B4-BE49-F238E27FC236}">
                <a16:creationId xmlns:a16="http://schemas.microsoft.com/office/drawing/2014/main" id="{D7553574-129D-45B2-5610-5DA405B906A8}"/>
              </a:ext>
            </a:extLst>
          </p:cNvPr>
          <p:cNvCxnSpPr/>
          <p:nvPr/>
        </p:nvCxnSpPr>
        <p:spPr>
          <a:xfrm>
            <a:off x="4579000" y="2559707"/>
            <a:ext cx="0" cy="3801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4" name="Google Shape;737;p30">
            <a:extLst>
              <a:ext uri="{FF2B5EF4-FFF2-40B4-BE49-F238E27FC236}">
                <a16:creationId xmlns:a16="http://schemas.microsoft.com/office/drawing/2014/main" id="{33ECFC16-3664-BBBF-FD55-B2F05B53AEDD}"/>
              </a:ext>
            </a:extLst>
          </p:cNvPr>
          <p:cNvCxnSpPr/>
          <p:nvPr/>
        </p:nvCxnSpPr>
        <p:spPr>
          <a:xfrm rot="10800000">
            <a:off x="2930255" y="1947049"/>
            <a:ext cx="4434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05" name="Google Shape;738;p30">
            <a:extLst>
              <a:ext uri="{FF2B5EF4-FFF2-40B4-BE49-F238E27FC236}">
                <a16:creationId xmlns:a16="http://schemas.microsoft.com/office/drawing/2014/main" id="{59D96F6B-5C7D-0D06-A2B5-863195CF53FB}"/>
              </a:ext>
            </a:extLst>
          </p:cNvPr>
          <p:cNvCxnSpPr/>
          <p:nvPr/>
        </p:nvCxnSpPr>
        <p:spPr>
          <a:xfrm rot="10800000">
            <a:off x="2930255" y="3014965"/>
            <a:ext cx="4434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07" name="Google Shape;740;p30">
            <a:extLst>
              <a:ext uri="{FF2B5EF4-FFF2-40B4-BE49-F238E27FC236}">
                <a16:creationId xmlns:a16="http://schemas.microsoft.com/office/drawing/2014/main" id="{85D06870-942E-AFAF-3B64-B49E0922E75B}"/>
              </a:ext>
            </a:extLst>
          </p:cNvPr>
          <p:cNvCxnSpPr/>
          <p:nvPr/>
        </p:nvCxnSpPr>
        <p:spPr>
          <a:xfrm>
            <a:off x="5784280" y="2483152"/>
            <a:ext cx="4434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5" name="Arrow: Right 4">
            <a:extLst>
              <a:ext uri="{FF2B5EF4-FFF2-40B4-BE49-F238E27FC236}">
                <a16:creationId xmlns:a16="http://schemas.microsoft.com/office/drawing/2014/main" id="{C76CDE06-DC2E-B0AE-1E82-269D8D1DC4CB}"/>
              </a:ext>
            </a:extLst>
          </p:cNvPr>
          <p:cNvSpPr/>
          <p:nvPr/>
        </p:nvSpPr>
        <p:spPr>
          <a:xfrm>
            <a:off x="2784060" y="3840815"/>
            <a:ext cx="955295" cy="218004"/>
          </a:xfrm>
          <a:prstGeom prst="rightArrow">
            <a:avLst>
              <a:gd name="adj1" fmla="val 31431"/>
              <a:gd name="adj2" fmla="val 66711"/>
            </a:avLst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BD3F944-F066-36CE-D341-2136C7A3CEBF}"/>
              </a:ext>
            </a:extLst>
          </p:cNvPr>
          <p:cNvSpPr txBox="1"/>
          <p:nvPr/>
        </p:nvSpPr>
        <p:spPr>
          <a:xfrm>
            <a:off x="720058" y="3795929"/>
            <a:ext cx="22841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tx2"/>
                </a:solidFill>
              </a:rPr>
              <a:t>2. Our Primary Goal: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FD4825-B523-019D-860D-81A76D28F6F9}"/>
              </a:ext>
            </a:extLst>
          </p:cNvPr>
          <p:cNvSpPr txBox="1"/>
          <p:nvPr/>
        </p:nvSpPr>
        <p:spPr>
          <a:xfrm>
            <a:off x="683037" y="1366671"/>
            <a:ext cx="22841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tx2"/>
                </a:solidFill>
              </a:rPr>
              <a:t>1. Our Current Situation: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989030-9D1D-7649-5FB3-343EF6321F13}"/>
              </a:ext>
            </a:extLst>
          </p:cNvPr>
          <p:cNvSpPr txBox="1"/>
          <p:nvPr/>
        </p:nvSpPr>
        <p:spPr>
          <a:xfrm>
            <a:off x="3887339" y="3708982"/>
            <a:ext cx="353937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Predict which customers are likely to renew policies using historical payment, claim, and interaction data.</a:t>
            </a:r>
            <a:endParaRPr lang="en-IN" dirty="0">
              <a:solidFill>
                <a:schemeClr val="tx2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30"/>
          <p:cNvSpPr txBox="1">
            <a:spLocks noGrp="1"/>
          </p:cNvSpPr>
          <p:nvPr>
            <p:ph type="title"/>
          </p:nvPr>
        </p:nvSpPr>
        <p:spPr>
          <a:xfrm>
            <a:off x="7201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What Do We Actually Need?</a:t>
            </a:r>
            <a:endParaRPr dirty="0"/>
          </a:p>
        </p:txBody>
      </p:sp>
      <p:grpSp>
        <p:nvGrpSpPr>
          <p:cNvPr id="722" name="Google Shape;722;p30"/>
          <p:cNvGrpSpPr/>
          <p:nvPr/>
        </p:nvGrpSpPr>
        <p:grpSpPr>
          <a:xfrm>
            <a:off x="2655382" y="1837349"/>
            <a:ext cx="4927447" cy="518016"/>
            <a:chOff x="5052880" y="3324230"/>
            <a:chExt cx="4927447" cy="518016"/>
          </a:xfrm>
        </p:grpSpPr>
        <p:sp>
          <p:nvSpPr>
            <p:cNvPr id="725" name="Google Shape;725;p30"/>
            <p:cNvSpPr txBox="1"/>
            <p:nvPr/>
          </p:nvSpPr>
          <p:spPr>
            <a:xfrm>
              <a:off x="6408725" y="3357746"/>
              <a:ext cx="3571602" cy="48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>
                  <a:solidFill>
                    <a:schemeClr val="lt2"/>
                  </a:solidFill>
                  <a:latin typeface="Fira Sans Condensed"/>
                  <a:ea typeface="Fira Sans Condensed"/>
                  <a:cs typeface="Fira Sans Condensed"/>
                  <a:sym typeface="Fira Sans Condensed"/>
                </a:rPr>
                <a:t>Improve retention with data-driven outreach.</a:t>
              </a:r>
            </a:p>
          </p:txBody>
        </p:sp>
        <p:sp>
          <p:nvSpPr>
            <p:cNvPr id="726" name="Google Shape;726;p30"/>
            <p:cNvSpPr txBox="1"/>
            <p:nvPr/>
          </p:nvSpPr>
          <p:spPr>
            <a:xfrm>
              <a:off x="5052880" y="3324230"/>
              <a:ext cx="7314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 dirty="0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rPr>
                <a:t>01</a:t>
              </a:r>
              <a:endParaRPr sz="2400" b="1" dirty="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endParaRPr>
            </a:p>
          </p:txBody>
        </p:sp>
      </p:grpSp>
      <p:cxnSp>
        <p:nvCxnSpPr>
          <p:cNvPr id="741" name="Google Shape;741;p30"/>
          <p:cNvCxnSpPr>
            <a:cxnSpLocks/>
            <a:stCxn id="726" idx="3"/>
          </p:cNvCxnSpPr>
          <p:nvPr/>
        </p:nvCxnSpPr>
        <p:spPr>
          <a:xfrm>
            <a:off x="3386782" y="2065949"/>
            <a:ext cx="4434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  <p:grpSp>
        <p:nvGrpSpPr>
          <p:cNvPr id="6" name="Google Shape;722;p30">
            <a:extLst>
              <a:ext uri="{FF2B5EF4-FFF2-40B4-BE49-F238E27FC236}">
                <a16:creationId xmlns:a16="http://schemas.microsoft.com/office/drawing/2014/main" id="{E1D6F9EE-DFAE-947C-CA5E-51FCE4049152}"/>
              </a:ext>
            </a:extLst>
          </p:cNvPr>
          <p:cNvGrpSpPr/>
          <p:nvPr/>
        </p:nvGrpSpPr>
        <p:grpSpPr>
          <a:xfrm>
            <a:off x="2660555" y="3514079"/>
            <a:ext cx="5992791" cy="515454"/>
            <a:chOff x="5052880" y="3324230"/>
            <a:chExt cx="5992791" cy="515454"/>
          </a:xfrm>
        </p:grpSpPr>
        <p:sp>
          <p:nvSpPr>
            <p:cNvPr id="10" name="Google Shape;725;p30">
              <a:extLst>
                <a:ext uri="{FF2B5EF4-FFF2-40B4-BE49-F238E27FC236}">
                  <a16:creationId xmlns:a16="http://schemas.microsoft.com/office/drawing/2014/main" id="{14DF3DA4-FDA8-205E-BB7E-F556CD3E32CD}"/>
                </a:ext>
              </a:extLst>
            </p:cNvPr>
            <p:cNvSpPr txBox="1"/>
            <p:nvPr/>
          </p:nvSpPr>
          <p:spPr>
            <a:xfrm>
              <a:off x="6462217" y="3355184"/>
              <a:ext cx="4583454" cy="48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>
                  <a:solidFill>
                    <a:schemeClr val="lt2"/>
                  </a:solidFill>
                  <a:latin typeface="Fira Sans Condensed"/>
                  <a:ea typeface="Fira Sans Condensed"/>
                  <a:cs typeface="Fira Sans Condensed"/>
                  <a:sym typeface="Fira Sans Condensed"/>
                </a:rPr>
                <a:t>Boost long-term profitability by reducing churn.</a:t>
              </a:r>
              <a:endParaRPr dirty="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endParaRPr>
            </a:p>
          </p:txBody>
        </p:sp>
        <p:sp>
          <p:nvSpPr>
            <p:cNvPr id="8" name="Google Shape;726;p30">
              <a:extLst>
                <a:ext uri="{FF2B5EF4-FFF2-40B4-BE49-F238E27FC236}">
                  <a16:creationId xmlns:a16="http://schemas.microsoft.com/office/drawing/2014/main" id="{90BC5B51-084A-A40A-4854-80DE1E6B9CB6}"/>
                </a:ext>
              </a:extLst>
            </p:cNvPr>
            <p:cNvSpPr txBox="1"/>
            <p:nvPr/>
          </p:nvSpPr>
          <p:spPr>
            <a:xfrm>
              <a:off x="5052880" y="3324230"/>
              <a:ext cx="7314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 dirty="0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rPr>
                <a:t>03</a:t>
              </a:r>
              <a:endParaRPr sz="2400" b="1" dirty="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endParaRPr>
            </a:p>
          </p:txBody>
        </p:sp>
      </p:grpSp>
      <p:cxnSp>
        <p:nvCxnSpPr>
          <p:cNvPr id="11" name="Google Shape;741;p30">
            <a:extLst>
              <a:ext uri="{FF2B5EF4-FFF2-40B4-BE49-F238E27FC236}">
                <a16:creationId xmlns:a16="http://schemas.microsoft.com/office/drawing/2014/main" id="{7FECC83D-F1D6-0240-375A-937ABCA668B6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3391955" y="3742679"/>
            <a:ext cx="44337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  <p:grpSp>
        <p:nvGrpSpPr>
          <p:cNvPr id="18" name="Google Shape;722;p30">
            <a:extLst>
              <a:ext uri="{FF2B5EF4-FFF2-40B4-BE49-F238E27FC236}">
                <a16:creationId xmlns:a16="http://schemas.microsoft.com/office/drawing/2014/main" id="{7AD9CB21-F193-94B1-7E15-FC2471DCD6E5}"/>
              </a:ext>
            </a:extLst>
          </p:cNvPr>
          <p:cNvGrpSpPr/>
          <p:nvPr/>
        </p:nvGrpSpPr>
        <p:grpSpPr>
          <a:xfrm>
            <a:off x="2655382" y="2675899"/>
            <a:ext cx="5856716" cy="522217"/>
            <a:chOff x="5052880" y="3324230"/>
            <a:chExt cx="5856716" cy="522217"/>
          </a:xfrm>
        </p:grpSpPr>
        <p:sp>
          <p:nvSpPr>
            <p:cNvPr id="22" name="Google Shape;725;p30">
              <a:extLst>
                <a:ext uri="{FF2B5EF4-FFF2-40B4-BE49-F238E27FC236}">
                  <a16:creationId xmlns:a16="http://schemas.microsoft.com/office/drawing/2014/main" id="{7ADE6CC2-F7E2-9BCC-4D24-B1B12E986DBB}"/>
                </a:ext>
              </a:extLst>
            </p:cNvPr>
            <p:cNvSpPr txBox="1"/>
            <p:nvPr/>
          </p:nvSpPr>
          <p:spPr>
            <a:xfrm>
              <a:off x="6450703" y="3361947"/>
              <a:ext cx="4458893" cy="48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>
                  <a:solidFill>
                    <a:schemeClr val="lt2"/>
                  </a:solidFill>
                  <a:latin typeface="Fira Sans Condensed"/>
                  <a:ea typeface="Fira Sans Condensed"/>
                  <a:cs typeface="Fira Sans Condensed"/>
                  <a:sym typeface="Fira Sans Condensed"/>
                </a:rPr>
                <a:t>Optimize resource allocation for support teams.</a:t>
              </a:r>
            </a:p>
          </p:txBody>
        </p:sp>
        <p:sp>
          <p:nvSpPr>
            <p:cNvPr id="20" name="Google Shape;726;p30">
              <a:extLst>
                <a:ext uri="{FF2B5EF4-FFF2-40B4-BE49-F238E27FC236}">
                  <a16:creationId xmlns:a16="http://schemas.microsoft.com/office/drawing/2014/main" id="{AEC5B9B8-88A9-1D50-DDC1-3F1F6C24588A}"/>
                </a:ext>
              </a:extLst>
            </p:cNvPr>
            <p:cNvSpPr txBox="1"/>
            <p:nvPr/>
          </p:nvSpPr>
          <p:spPr>
            <a:xfrm>
              <a:off x="5052880" y="3324230"/>
              <a:ext cx="7314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 dirty="0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rPr>
                <a:t>02</a:t>
              </a:r>
              <a:endParaRPr sz="2400" b="1" dirty="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endParaRPr>
            </a:p>
          </p:txBody>
        </p:sp>
      </p:grpSp>
      <p:cxnSp>
        <p:nvCxnSpPr>
          <p:cNvPr id="23" name="Google Shape;741;p30">
            <a:extLst>
              <a:ext uri="{FF2B5EF4-FFF2-40B4-BE49-F238E27FC236}">
                <a16:creationId xmlns:a16="http://schemas.microsoft.com/office/drawing/2014/main" id="{4B11FE5F-2942-73F8-DCFB-406B113AD9E7}"/>
              </a:ext>
            </a:extLst>
          </p:cNvPr>
          <p:cNvCxnSpPr>
            <a:cxnSpLocks/>
            <a:stCxn id="20" idx="3"/>
          </p:cNvCxnSpPr>
          <p:nvPr/>
        </p:nvCxnSpPr>
        <p:spPr>
          <a:xfrm>
            <a:off x="3386782" y="2904499"/>
            <a:ext cx="4434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7" name="Google Shape;725;p30">
            <a:extLst>
              <a:ext uri="{FF2B5EF4-FFF2-40B4-BE49-F238E27FC236}">
                <a16:creationId xmlns:a16="http://schemas.microsoft.com/office/drawing/2014/main" id="{DC356AD7-54EF-37DB-14C4-8EB5D0FE1C74}"/>
              </a:ext>
            </a:extLst>
          </p:cNvPr>
          <p:cNvSpPr txBox="1"/>
          <p:nvPr/>
        </p:nvSpPr>
        <p:spPr>
          <a:xfrm>
            <a:off x="906985" y="1227410"/>
            <a:ext cx="5122108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We evaluated our business based on the three key considerations: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F890E3F-6AC1-3FF7-E8E7-0144EDB8BC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7974" y="1711910"/>
            <a:ext cx="1075186" cy="71679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368DD1C-5486-E965-1B6E-A7280C182E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9670" y="2524242"/>
            <a:ext cx="1073490" cy="80511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EACA788-E0E1-4EC4-0EC0-97A99F004A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9670" y="3457277"/>
            <a:ext cx="1073490" cy="65606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2">
          <a:extLst>
            <a:ext uri="{FF2B5EF4-FFF2-40B4-BE49-F238E27FC236}">
              <a16:creationId xmlns:a16="http://schemas.microsoft.com/office/drawing/2014/main" id="{98C79C15-C666-11DD-81DB-EB26542421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38">
            <a:extLst>
              <a:ext uri="{FF2B5EF4-FFF2-40B4-BE49-F238E27FC236}">
                <a16:creationId xmlns:a16="http://schemas.microsoft.com/office/drawing/2014/main" id="{F0AA597A-7188-4CB8-D8F7-CB0967F22A2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376242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IN" sz="3200" dirty="0"/>
              <a:t>Model Solutions</a:t>
            </a:r>
            <a:endParaRPr sz="3200" dirty="0"/>
          </a:p>
        </p:txBody>
      </p:sp>
      <p:sp>
        <p:nvSpPr>
          <p:cNvPr id="1072" name="Google Shape;1072;p38">
            <a:extLst>
              <a:ext uri="{FF2B5EF4-FFF2-40B4-BE49-F238E27FC236}">
                <a16:creationId xmlns:a16="http://schemas.microsoft.com/office/drawing/2014/main" id="{107E687A-9F99-81A6-9486-45986BA442E4}"/>
              </a:ext>
            </a:extLst>
          </p:cNvPr>
          <p:cNvSpPr txBox="1"/>
          <p:nvPr/>
        </p:nvSpPr>
        <p:spPr>
          <a:xfrm>
            <a:off x="5070087" y="1410699"/>
            <a:ext cx="3865757" cy="3316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b="1" i="0" u="none" strike="noStrike" cap="none" dirty="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Algorithms Used: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ts val="1400"/>
              <a:buFont typeface="Wingdings" panose="05000000000000000000" pitchFamily="2" charset="2"/>
              <a:buChar char="§"/>
            </a:pPr>
            <a:r>
              <a:rPr lang="en-US" b="0" i="0" u="none" strike="noStrike" cap="none" dirty="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Logistic Regression (interpretable, baseline)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ts val="1400"/>
              <a:buFont typeface="Wingdings" panose="05000000000000000000" pitchFamily="2" charset="2"/>
              <a:buChar char="§"/>
            </a:pPr>
            <a:r>
              <a:rPr lang="en-US" b="0" i="0" u="none" strike="noStrike" cap="none" dirty="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Tree Ensemble (Random Forest, </a:t>
            </a:r>
            <a:r>
              <a:rPr lang="en-US" b="0" i="0" u="none" strike="noStrike" cap="none" dirty="0" err="1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LightGBM</a:t>
            </a:r>
            <a:r>
              <a:rPr lang="en-US" b="0" i="0" u="none" strike="noStrike" cap="none" dirty="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 for boosted accuracy)</a:t>
            </a:r>
          </a:p>
          <a:p>
            <a:pPr lvl="0">
              <a:buSzPts val="1400"/>
            </a:pPr>
            <a:r>
              <a:rPr lang="en-US" b="1" dirty="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Balanced Modeling:</a:t>
            </a:r>
          </a:p>
          <a:p>
            <a:pPr marL="285750" lvl="0" indent="-285750">
              <a:buClr>
                <a:schemeClr val="tx2"/>
              </a:buClr>
              <a:buSzPts val="1400"/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Addressed class imbalance using SMOTE, class weights</a:t>
            </a:r>
          </a:p>
          <a:p>
            <a:pPr marL="285750" lvl="0" indent="-285750">
              <a:buClr>
                <a:schemeClr val="tx2"/>
              </a:buClr>
              <a:buSzPts val="1400"/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Compared basic and advanced ML pipelines</a:t>
            </a:r>
          </a:p>
          <a:p>
            <a:pPr lvl="0">
              <a:buSzPts val="1400"/>
            </a:pPr>
            <a:r>
              <a:rPr lang="en-US" b="1" dirty="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Key Metrics:</a:t>
            </a:r>
          </a:p>
          <a:p>
            <a:pPr marL="285750" lvl="0" indent="-285750">
              <a:buClr>
                <a:schemeClr val="tx2"/>
              </a:buClr>
              <a:buSzPts val="1400"/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Accuracy: ~76%</a:t>
            </a:r>
          </a:p>
          <a:p>
            <a:pPr marL="285750" lvl="0" indent="-285750">
              <a:buClr>
                <a:schemeClr val="tx2"/>
              </a:buClr>
              <a:buSzPts val="1400"/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ROC-AUC: ~0.80</a:t>
            </a:r>
          </a:p>
          <a:p>
            <a:pPr marL="285750" lvl="0" indent="-285750">
              <a:buClr>
                <a:schemeClr val="tx2"/>
              </a:buClr>
              <a:buSzPts val="1400"/>
              <a:buFont typeface="Wingdings" panose="05000000000000000000" pitchFamily="2" charset="2"/>
              <a:buChar char="§"/>
            </a:pPr>
            <a:r>
              <a:rPr lang="en-US" b="0" i="0" u="none" strike="noStrike" cap="none" dirty="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Detailed Precision/Recall for ‘Renewed’ vs ‘Not Renewed’</a:t>
            </a:r>
          </a:p>
        </p:txBody>
      </p:sp>
      <p:sp>
        <p:nvSpPr>
          <p:cNvPr id="1085" name="Google Shape;1085;p38">
            <a:extLst>
              <a:ext uri="{FF2B5EF4-FFF2-40B4-BE49-F238E27FC236}">
                <a16:creationId xmlns:a16="http://schemas.microsoft.com/office/drawing/2014/main" id="{E6B49EAB-AB64-5C6B-2443-BA876AC736CA}"/>
              </a:ext>
            </a:extLst>
          </p:cNvPr>
          <p:cNvSpPr/>
          <p:nvPr/>
        </p:nvSpPr>
        <p:spPr>
          <a:xfrm>
            <a:off x="4943187" y="1557678"/>
            <a:ext cx="126900" cy="1269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4A42501-89B9-3ACF-F433-812EACAEE4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034" y="1330945"/>
            <a:ext cx="4226283" cy="3480468"/>
          </a:xfrm>
          <a:prstGeom prst="rect">
            <a:avLst/>
          </a:prstGeom>
        </p:spPr>
      </p:pic>
      <p:sp>
        <p:nvSpPr>
          <p:cNvPr id="2" name="Google Shape;1082;p38">
            <a:extLst>
              <a:ext uri="{FF2B5EF4-FFF2-40B4-BE49-F238E27FC236}">
                <a16:creationId xmlns:a16="http://schemas.microsoft.com/office/drawing/2014/main" id="{05894113-9324-4CFD-03A3-FECCFEFB5460}"/>
              </a:ext>
            </a:extLst>
          </p:cNvPr>
          <p:cNvSpPr/>
          <p:nvPr/>
        </p:nvSpPr>
        <p:spPr>
          <a:xfrm>
            <a:off x="4969782" y="2393111"/>
            <a:ext cx="126900" cy="126900"/>
          </a:xfrm>
          <a:prstGeom prst="ellipse">
            <a:avLst/>
          </a:prstGeom>
          <a:solidFill>
            <a:schemeClr val="dk1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1084;p38">
            <a:extLst>
              <a:ext uri="{FF2B5EF4-FFF2-40B4-BE49-F238E27FC236}">
                <a16:creationId xmlns:a16="http://schemas.microsoft.com/office/drawing/2014/main" id="{ADFD9DD0-0F0A-3273-9B6E-3A5084BB440D}"/>
              </a:ext>
            </a:extLst>
          </p:cNvPr>
          <p:cNvSpPr/>
          <p:nvPr/>
        </p:nvSpPr>
        <p:spPr>
          <a:xfrm>
            <a:off x="4954915" y="3255647"/>
            <a:ext cx="126900" cy="126900"/>
          </a:xfrm>
          <a:prstGeom prst="ellipse">
            <a:avLst/>
          </a:prstGeom>
          <a:solidFill>
            <a:schemeClr val="dk2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935697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2">
          <a:extLst>
            <a:ext uri="{FF2B5EF4-FFF2-40B4-BE49-F238E27FC236}">
              <a16:creationId xmlns:a16="http://schemas.microsoft.com/office/drawing/2014/main" id="{1BA66C37-3531-6906-87C8-0F9E1FAEF4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38">
            <a:extLst>
              <a:ext uri="{FF2B5EF4-FFF2-40B4-BE49-F238E27FC236}">
                <a16:creationId xmlns:a16="http://schemas.microsoft.com/office/drawing/2014/main" id="{7C570484-0FF1-619A-8D38-48071ED8CB9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212694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3200" dirty="0"/>
              <a:t>Workflow Overview</a:t>
            </a:r>
            <a:endParaRPr sz="3200" dirty="0"/>
          </a:p>
        </p:txBody>
      </p:sp>
      <p:sp>
        <p:nvSpPr>
          <p:cNvPr id="1072" name="Google Shape;1072;p38">
            <a:extLst>
              <a:ext uri="{FF2B5EF4-FFF2-40B4-BE49-F238E27FC236}">
                <a16:creationId xmlns:a16="http://schemas.microsoft.com/office/drawing/2014/main" id="{72512B1E-C07F-2262-C61D-F9A31A4B76EB}"/>
              </a:ext>
            </a:extLst>
          </p:cNvPr>
          <p:cNvSpPr txBox="1"/>
          <p:nvPr/>
        </p:nvSpPr>
        <p:spPr>
          <a:xfrm>
            <a:off x="4891670" y="1186867"/>
            <a:ext cx="4252330" cy="3316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800" b="0" i="0" u="none" strike="noStrike" cap="none" dirty="0" err="1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WorkFlow</a:t>
            </a:r>
            <a:r>
              <a:rPr lang="en-US" sz="1800" b="0" i="0" u="none" strike="noStrike" cap="none" dirty="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: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b="0" i="0" u="none" strike="noStrike" cap="none" dirty="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Data Ingestion → Feature Engineering → Model Training → Evaluation → Dashboard Output</a:t>
            </a:r>
            <a:endParaRPr lang="en-US" sz="1800" b="0" i="0" u="none" strike="noStrike" cap="none" dirty="0">
              <a:solidFill>
                <a:schemeClr val="lt2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en-US" sz="1800" b="0" i="0" u="none" strike="noStrike" cap="none" dirty="0">
              <a:solidFill>
                <a:schemeClr val="lt2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Flow Steps :</a:t>
            </a:r>
            <a:endParaRPr lang="en-US" dirty="0">
              <a:solidFill>
                <a:schemeClr val="lt2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Data cleaning &amp; preprocessing.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Feature engineering for actionable signals.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ML training, cross-validation, model selection.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Prediction on new customers frameworks.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Dashboard visualization</a:t>
            </a:r>
          </a:p>
        </p:txBody>
      </p:sp>
      <p:sp>
        <p:nvSpPr>
          <p:cNvPr id="1082" name="Google Shape;1082;p38">
            <a:extLst>
              <a:ext uri="{FF2B5EF4-FFF2-40B4-BE49-F238E27FC236}">
                <a16:creationId xmlns:a16="http://schemas.microsoft.com/office/drawing/2014/main" id="{5B4E6B29-95AE-340D-446E-BDC8485ADE68}"/>
              </a:ext>
            </a:extLst>
          </p:cNvPr>
          <p:cNvSpPr/>
          <p:nvPr/>
        </p:nvSpPr>
        <p:spPr>
          <a:xfrm>
            <a:off x="4715607" y="3236881"/>
            <a:ext cx="126900" cy="126900"/>
          </a:xfrm>
          <a:prstGeom prst="ellipse">
            <a:avLst/>
          </a:prstGeom>
          <a:solidFill>
            <a:schemeClr val="dk1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3" name="Google Shape;1083;p38">
            <a:extLst>
              <a:ext uri="{FF2B5EF4-FFF2-40B4-BE49-F238E27FC236}">
                <a16:creationId xmlns:a16="http://schemas.microsoft.com/office/drawing/2014/main" id="{4C88F2EB-CE1D-994A-D99D-EA07B5C7D474}"/>
              </a:ext>
            </a:extLst>
          </p:cNvPr>
          <p:cNvSpPr/>
          <p:nvPr/>
        </p:nvSpPr>
        <p:spPr>
          <a:xfrm>
            <a:off x="4703017" y="2650031"/>
            <a:ext cx="126900" cy="126900"/>
          </a:xfrm>
          <a:prstGeom prst="ellipse">
            <a:avLst/>
          </a:prstGeom>
          <a:solidFill>
            <a:schemeClr val="lt2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4" name="Google Shape;1084;p38">
            <a:extLst>
              <a:ext uri="{FF2B5EF4-FFF2-40B4-BE49-F238E27FC236}">
                <a16:creationId xmlns:a16="http://schemas.microsoft.com/office/drawing/2014/main" id="{B2950F9C-90B6-5ADF-9549-3A50A9EF21EA}"/>
              </a:ext>
            </a:extLst>
          </p:cNvPr>
          <p:cNvSpPr/>
          <p:nvPr/>
        </p:nvSpPr>
        <p:spPr>
          <a:xfrm>
            <a:off x="4703017" y="2943456"/>
            <a:ext cx="126900" cy="126900"/>
          </a:xfrm>
          <a:prstGeom prst="ellipse">
            <a:avLst/>
          </a:prstGeom>
          <a:solidFill>
            <a:schemeClr val="dk2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5" name="Google Shape;1085;p38">
            <a:extLst>
              <a:ext uri="{FF2B5EF4-FFF2-40B4-BE49-F238E27FC236}">
                <a16:creationId xmlns:a16="http://schemas.microsoft.com/office/drawing/2014/main" id="{E8860DD8-4297-A0F4-2E4E-0252A662857F}"/>
              </a:ext>
            </a:extLst>
          </p:cNvPr>
          <p:cNvSpPr/>
          <p:nvPr/>
        </p:nvSpPr>
        <p:spPr>
          <a:xfrm>
            <a:off x="4703017" y="1590812"/>
            <a:ext cx="126900" cy="1269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122" name="Picture 2" descr="Generated image">
            <a:extLst>
              <a:ext uri="{FF2B5EF4-FFF2-40B4-BE49-F238E27FC236}">
                <a16:creationId xmlns:a16="http://schemas.microsoft.com/office/drawing/2014/main" id="{A71972A8-F7D2-00E9-6590-A42A18B671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383" y="1055648"/>
            <a:ext cx="3775617" cy="3775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1083;p38">
            <a:extLst>
              <a:ext uri="{FF2B5EF4-FFF2-40B4-BE49-F238E27FC236}">
                <a16:creationId xmlns:a16="http://schemas.microsoft.com/office/drawing/2014/main" id="{879A2C28-F6C5-F567-4000-6F5A36A94204}"/>
              </a:ext>
            </a:extLst>
          </p:cNvPr>
          <p:cNvSpPr/>
          <p:nvPr/>
        </p:nvSpPr>
        <p:spPr>
          <a:xfrm>
            <a:off x="4715607" y="3530306"/>
            <a:ext cx="126900" cy="126900"/>
          </a:xfrm>
          <a:prstGeom prst="ellipse">
            <a:avLst/>
          </a:prstGeom>
          <a:solidFill>
            <a:schemeClr val="lt2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Google Shape;1084;p38">
            <a:extLst>
              <a:ext uri="{FF2B5EF4-FFF2-40B4-BE49-F238E27FC236}">
                <a16:creationId xmlns:a16="http://schemas.microsoft.com/office/drawing/2014/main" id="{5ED9D240-D242-05C5-CFFB-064C68A93FC0}"/>
              </a:ext>
            </a:extLst>
          </p:cNvPr>
          <p:cNvSpPr/>
          <p:nvPr/>
        </p:nvSpPr>
        <p:spPr>
          <a:xfrm>
            <a:off x="4715607" y="3823731"/>
            <a:ext cx="126900" cy="126900"/>
          </a:xfrm>
          <a:prstGeom prst="ellipse">
            <a:avLst/>
          </a:prstGeom>
          <a:solidFill>
            <a:schemeClr val="dk2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053270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2">
          <a:extLst>
            <a:ext uri="{FF2B5EF4-FFF2-40B4-BE49-F238E27FC236}">
              <a16:creationId xmlns:a16="http://schemas.microsoft.com/office/drawing/2014/main" id="{DB10ED4C-5131-9197-27BF-83EB4D0F1D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38">
            <a:extLst>
              <a:ext uri="{FF2B5EF4-FFF2-40B4-BE49-F238E27FC236}">
                <a16:creationId xmlns:a16="http://schemas.microsoft.com/office/drawing/2014/main" id="{8FCF0D96-03AA-7B36-08DD-0040E35F8FB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212694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3200" dirty="0"/>
              <a:t>Demo: Renewal Prediction Dashboard</a:t>
            </a:r>
            <a:endParaRPr sz="3200" dirty="0"/>
          </a:p>
        </p:txBody>
      </p:sp>
      <p:sp>
        <p:nvSpPr>
          <p:cNvPr id="1072" name="Google Shape;1072;p38">
            <a:extLst>
              <a:ext uri="{FF2B5EF4-FFF2-40B4-BE49-F238E27FC236}">
                <a16:creationId xmlns:a16="http://schemas.microsoft.com/office/drawing/2014/main" id="{CC19F4B8-BD5C-696A-887B-62D4758070A6}"/>
              </a:ext>
            </a:extLst>
          </p:cNvPr>
          <p:cNvSpPr txBox="1"/>
          <p:nvPr/>
        </p:nvSpPr>
        <p:spPr>
          <a:xfrm>
            <a:off x="4891670" y="1186867"/>
            <a:ext cx="4252330" cy="3316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Highlights: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Visualize renewal probabilities for each customer.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High-risk segmentation (customizable threshold).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Drill-down: Individual customer profile &amp; top churn/renewal factors.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Feature impact analysis (why each prediction was made).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en-US" dirty="0">
              <a:solidFill>
                <a:schemeClr val="lt2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Key UI Features</a:t>
            </a:r>
            <a:r>
              <a:rPr lang="en-US" sz="1400" b="0" i="0" u="none" strike="noStrike" cap="none" dirty="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Interactive filtering</a:t>
            </a: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Data-driven recommendations</a:t>
            </a:r>
          </a:p>
        </p:txBody>
      </p:sp>
      <p:sp>
        <p:nvSpPr>
          <p:cNvPr id="1082" name="Google Shape;1082;p38">
            <a:extLst>
              <a:ext uri="{FF2B5EF4-FFF2-40B4-BE49-F238E27FC236}">
                <a16:creationId xmlns:a16="http://schemas.microsoft.com/office/drawing/2014/main" id="{8B60C077-D924-892A-7DE7-E862FF8B6B7F}"/>
              </a:ext>
            </a:extLst>
          </p:cNvPr>
          <p:cNvSpPr/>
          <p:nvPr/>
        </p:nvSpPr>
        <p:spPr>
          <a:xfrm>
            <a:off x="4715607" y="2760191"/>
            <a:ext cx="126900" cy="126900"/>
          </a:xfrm>
          <a:prstGeom prst="ellipse">
            <a:avLst/>
          </a:prstGeom>
          <a:solidFill>
            <a:schemeClr val="dk1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3" name="Google Shape;1083;p38">
            <a:extLst>
              <a:ext uri="{FF2B5EF4-FFF2-40B4-BE49-F238E27FC236}">
                <a16:creationId xmlns:a16="http://schemas.microsoft.com/office/drawing/2014/main" id="{2F47905A-FFDA-7BDF-F1F5-56A3E701D295}"/>
              </a:ext>
            </a:extLst>
          </p:cNvPr>
          <p:cNvSpPr/>
          <p:nvPr/>
        </p:nvSpPr>
        <p:spPr>
          <a:xfrm>
            <a:off x="4703017" y="1967500"/>
            <a:ext cx="126900" cy="126900"/>
          </a:xfrm>
          <a:prstGeom prst="ellipse">
            <a:avLst/>
          </a:prstGeom>
          <a:solidFill>
            <a:schemeClr val="lt2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4" name="Google Shape;1084;p38">
            <a:extLst>
              <a:ext uri="{FF2B5EF4-FFF2-40B4-BE49-F238E27FC236}">
                <a16:creationId xmlns:a16="http://schemas.microsoft.com/office/drawing/2014/main" id="{4BED3DC4-FA3F-DE51-CB81-BBA81E5D1060}"/>
              </a:ext>
            </a:extLst>
          </p:cNvPr>
          <p:cNvSpPr/>
          <p:nvPr/>
        </p:nvSpPr>
        <p:spPr>
          <a:xfrm>
            <a:off x="4703017" y="2241112"/>
            <a:ext cx="126900" cy="126900"/>
          </a:xfrm>
          <a:prstGeom prst="ellipse">
            <a:avLst/>
          </a:prstGeom>
          <a:solidFill>
            <a:schemeClr val="dk2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5" name="Google Shape;1085;p38">
            <a:extLst>
              <a:ext uri="{FF2B5EF4-FFF2-40B4-BE49-F238E27FC236}">
                <a16:creationId xmlns:a16="http://schemas.microsoft.com/office/drawing/2014/main" id="{D4A41BAB-5C66-EDB4-61F2-E5DCA196788D}"/>
              </a:ext>
            </a:extLst>
          </p:cNvPr>
          <p:cNvSpPr/>
          <p:nvPr/>
        </p:nvSpPr>
        <p:spPr>
          <a:xfrm>
            <a:off x="4703017" y="1674075"/>
            <a:ext cx="126900" cy="1269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122" name="Picture 2" descr="Generated image">
            <a:extLst>
              <a:ext uri="{FF2B5EF4-FFF2-40B4-BE49-F238E27FC236}">
                <a16:creationId xmlns:a16="http://schemas.microsoft.com/office/drawing/2014/main" id="{D2C0A3EF-C1F5-783D-E6B0-7F631489C8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383" y="1055648"/>
            <a:ext cx="3775617" cy="3775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1083;p38">
            <a:extLst>
              <a:ext uri="{FF2B5EF4-FFF2-40B4-BE49-F238E27FC236}">
                <a16:creationId xmlns:a16="http://schemas.microsoft.com/office/drawing/2014/main" id="{DF5A66F3-15CE-5289-AE6F-051EAAE93B82}"/>
              </a:ext>
            </a:extLst>
          </p:cNvPr>
          <p:cNvSpPr/>
          <p:nvPr/>
        </p:nvSpPr>
        <p:spPr>
          <a:xfrm>
            <a:off x="4715607" y="3898345"/>
            <a:ext cx="126900" cy="126900"/>
          </a:xfrm>
          <a:prstGeom prst="ellipse">
            <a:avLst/>
          </a:prstGeom>
          <a:solidFill>
            <a:schemeClr val="lt2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Google Shape;1084;p38">
            <a:extLst>
              <a:ext uri="{FF2B5EF4-FFF2-40B4-BE49-F238E27FC236}">
                <a16:creationId xmlns:a16="http://schemas.microsoft.com/office/drawing/2014/main" id="{ACB6998F-6BDC-F50E-4BC9-53B4DD0057AB}"/>
              </a:ext>
            </a:extLst>
          </p:cNvPr>
          <p:cNvSpPr/>
          <p:nvPr/>
        </p:nvSpPr>
        <p:spPr>
          <a:xfrm>
            <a:off x="4715607" y="4191488"/>
            <a:ext cx="126900" cy="126900"/>
          </a:xfrm>
          <a:prstGeom prst="ellipse">
            <a:avLst/>
          </a:prstGeom>
          <a:solidFill>
            <a:schemeClr val="dk2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282447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2">
          <a:extLst>
            <a:ext uri="{FF2B5EF4-FFF2-40B4-BE49-F238E27FC236}">
              <a16:creationId xmlns:a16="http://schemas.microsoft.com/office/drawing/2014/main" id="{084F07F8-D9AF-BC68-5EA0-93226ADD6C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38">
            <a:extLst>
              <a:ext uri="{FF2B5EF4-FFF2-40B4-BE49-F238E27FC236}">
                <a16:creationId xmlns:a16="http://schemas.microsoft.com/office/drawing/2014/main" id="{8231EE99-FB31-0434-F56F-3C3C7C57634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376242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3200" dirty="0"/>
              <a:t>Future Scope</a:t>
            </a:r>
            <a:endParaRPr sz="3200" dirty="0"/>
          </a:p>
        </p:txBody>
      </p:sp>
      <p:sp>
        <p:nvSpPr>
          <p:cNvPr id="1072" name="Google Shape;1072;p38">
            <a:extLst>
              <a:ext uri="{FF2B5EF4-FFF2-40B4-BE49-F238E27FC236}">
                <a16:creationId xmlns:a16="http://schemas.microsoft.com/office/drawing/2014/main" id="{FA96C1AB-B11C-76F8-E71B-A9FEC45D7F57}"/>
              </a:ext>
            </a:extLst>
          </p:cNvPr>
          <p:cNvSpPr txBox="1"/>
          <p:nvPr/>
        </p:nvSpPr>
        <p:spPr>
          <a:xfrm>
            <a:off x="5070087" y="1410699"/>
            <a:ext cx="4073913" cy="366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b="1" i="0" u="none" strike="noStrike" cap="none" dirty="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Expand features: customer feedback, granular interaction tracking</a:t>
            </a:r>
            <a:endParaRPr lang="en-US" i="0" u="none" strike="noStrike" cap="none" dirty="0">
              <a:solidFill>
                <a:schemeClr val="lt2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  <p:sp>
        <p:nvSpPr>
          <p:cNvPr id="1085" name="Google Shape;1085;p38">
            <a:extLst>
              <a:ext uri="{FF2B5EF4-FFF2-40B4-BE49-F238E27FC236}">
                <a16:creationId xmlns:a16="http://schemas.microsoft.com/office/drawing/2014/main" id="{FC4E78A2-CE8E-3DCB-1A3E-305E4D31FB4D}"/>
              </a:ext>
            </a:extLst>
          </p:cNvPr>
          <p:cNvSpPr/>
          <p:nvPr/>
        </p:nvSpPr>
        <p:spPr>
          <a:xfrm>
            <a:off x="4940047" y="1548255"/>
            <a:ext cx="126900" cy="1269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1072;p38">
            <a:extLst>
              <a:ext uri="{FF2B5EF4-FFF2-40B4-BE49-F238E27FC236}">
                <a16:creationId xmlns:a16="http://schemas.microsoft.com/office/drawing/2014/main" id="{E0B70F87-9BFC-FDA9-89D1-DC828B5BEDAD}"/>
              </a:ext>
            </a:extLst>
          </p:cNvPr>
          <p:cNvSpPr txBox="1"/>
          <p:nvPr/>
        </p:nvSpPr>
        <p:spPr>
          <a:xfrm>
            <a:off x="5070087" y="1932419"/>
            <a:ext cx="4073913" cy="366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b="1" i="0" u="none" strike="noStrike" cap="none" dirty="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Deploy in production with real data</a:t>
            </a:r>
            <a:endParaRPr lang="en-US" i="0" u="none" strike="noStrike" cap="none" dirty="0">
              <a:solidFill>
                <a:schemeClr val="lt2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  <p:sp>
        <p:nvSpPr>
          <p:cNvPr id="3" name="Google Shape;1072;p38">
            <a:extLst>
              <a:ext uri="{FF2B5EF4-FFF2-40B4-BE49-F238E27FC236}">
                <a16:creationId xmlns:a16="http://schemas.microsoft.com/office/drawing/2014/main" id="{21367E6B-66CE-488D-9503-84337B29CF6F}"/>
              </a:ext>
            </a:extLst>
          </p:cNvPr>
          <p:cNvSpPr txBox="1"/>
          <p:nvPr/>
        </p:nvSpPr>
        <p:spPr>
          <a:xfrm>
            <a:off x="5070087" y="2298481"/>
            <a:ext cx="4073913" cy="366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b="1" i="0" u="none" strike="noStrike" cap="none" dirty="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Integrate with CRM and automate retention workflows</a:t>
            </a:r>
            <a:endParaRPr lang="en-US" i="0" u="none" strike="noStrike" cap="none" dirty="0">
              <a:solidFill>
                <a:schemeClr val="lt2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  <p:sp>
        <p:nvSpPr>
          <p:cNvPr id="4" name="Google Shape;1085;p38">
            <a:extLst>
              <a:ext uri="{FF2B5EF4-FFF2-40B4-BE49-F238E27FC236}">
                <a16:creationId xmlns:a16="http://schemas.microsoft.com/office/drawing/2014/main" id="{79649A5A-D25D-C78F-71A0-1C2B33E07B8D}"/>
              </a:ext>
            </a:extLst>
          </p:cNvPr>
          <p:cNvSpPr/>
          <p:nvPr/>
        </p:nvSpPr>
        <p:spPr>
          <a:xfrm>
            <a:off x="4940047" y="2052000"/>
            <a:ext cx="126900" cy="1269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1085;p38">
            <a:extLst>
              <a:ext uri="{FF2B5EF4-FFF2-40B4-BE49-F238E27FC236}">
                <a16:creationId xmlns:a16="http://schemas.microsoft.com/office/drawing/2014/main" id="{D6F80FF5-A5AB-E9BE-977A-3F4D160F418A}"/>
              </a:ext>
            </a:extLst>
          </p:cNvPr>
          <p:cNvSpPr/>
          <p:nvPr/>
        </p:nvSpPr>
        <p:spPr>
          <a:xfrm>
            <a:off x="4943821" y="2444850"/>
            <a:ext cx="126900" cy="1269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582144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24"/>
          <p:cNvSpPr txBox="1">
            <a:spLocks noGrp="1"/>
          </p:cNvSpPr>
          <p:nvPr>
            <p:ph type="title"/>
          </p:nvPr>
        </p:nvSpPr>
        <p:spPr>
          <a:xfrm>
            <a:off x="720000" y="41585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IN" dirty="0"/>
              <a:t>Conclusion</a:t>
            </a:r>
            <a:endParaRPr dirty="0">
              <a:latin typeface="Rajdhani" panose="020B0604020202020204" charset="0"/>
              <a:cs typeface="Rajdhani" panose="020B0604020202020204" charset="0"/>
            </a:endParaRPr>
          </a:p>
        </p:txBody>
      </p:sp>
      <p:sp>
        <p:nvSpPr>
          <p:cNvPr id="48" name="Arrow: Chevron 47">
            <a:extLst>
              <a:ext uri="{FF2B5EF4-FFF2-40B4-BE49-F238E27FC236}">
                <a16:creationId xmlns:a16="http://schemas.microsoft.com/office/drawing/2014/main" id="{E603F7AC-0EE4-2C70-A296-0A4D8DD6E50D}"/>
              </a:ext>
            </a:extLst>
          </p:cNvPr>
          <p:cNvSpPr/>
          <p:nvPr/>
        </p:nvSpPr>
        <p:spPr>
          <a:xfrm rot="5400000">
            <a:off x="1664372" y="1596503"/>
            <a:ext cx="935743" cy="642044"/>
          </a:xfrm>
          <a:prstGeom prst="chevron">
            <a:avLst/>
          </a:prstGeom>
        </p:spPr>
        <p:style>
          <a:lnRef idx="2">
            <a:schemeClr val="accent4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4ADA90A-AC12-3CB5-48C2-B1BFE7068B42}"/>
              </a:ext>
            </a:extLst>
          </p:cNvPr>
          <p:cNvGrpSpPr/>
          <p:nvPr/>
        </p:nvGrpSpPr>
        <p:grpSpPr>
          <a:xfrm>
            <a:off x="2716983" y="1394817"/>
            <a:ext cx="4442097" cy="627536"/>
            <a:chOff x="1448453" y="4168"/>
            <a:chExt cx="6452022" cy="1344992"/>
          </a:xfrm>
        </p:grpSpPr>
        <p:sp>
          <p:nvSpPr>
            <p:cNvPr id="46" name="Rectangle: Top Corners Rounded 45">
              <a:extLst>
                <a:ext uri="{FF2B5EF4-FFF2-40B4-BE49-F238E27FC236}">
                  <a16:creationId xmlns:a16="http://schemas.microsoft.com/office/drawing/2014/main" id="{DFFB5BF1-0CEB-0445-53D6-45BBD0A3E571}"/>
                </a:ext>
              </a:extLst>
            </p:cNvPr>
            <p:cNvSpPr/>
            <p:nvPr/>
          </p:nvSpPr>
          <p:spPr>
            <a:xfrm rot="5400000">
              <a:off x="4001968" y="-2549347"/>
              <a:ext cx="1344992" cy="6452022"/>
            </a:xfrm>
            <a:prstGeom prst="round2SameRect">
              <a:avLst/>
            </a:prstGeom>
          </p:spPr>
          <p:style>
            <a:lnRef idx="2">
              <a:schemeClr val="accent4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7" name="Rectangle: Top Corners Rounded 6">
              <a:extLst>
                <a:ext uri="{FF2B5EF4-FFF2-40B4-BE49-F238E27FC236}">
                  <a16:creationId xmlns:a16="http://schemas.microsoft.com/office/drawing/2014/main" id="{42E235C9-769D-D46F-FA62-B948B33ABE70}"/>
                </a:ext>
              </a:extLst>
            </p:cNvPr>
            <p:cNvSpPr txBox="1"/>
            <p:nvPr/>
          </p:nvSpPr>
          <p:spPr>
            <a:xfrm>
              <a:off x="1448454" y="69824"/>
              <a:ext cx="6386365" cy="121367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49352" tIns="13335" rIns="13335" bIns="13335" numCol="1" spcCol="1270" anchor="ctr" anchorCtr="0">
              <a:noAutofit/>
            </a:bodyPr>
            <a:lstStyle/>
            <a:p>
              <a:pPr marL="228600" lvl="1" indent="-228600" defTabSz="9334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100" dirty="0"/>
                <a:t>Data and AI transform renewal strategy from reactive to proactive.</a:t>
              </a:r>
              <a:endParaRPr lang="en-IN" sz="1100" kern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44" name="Arrow: Chevron 43">
            <a:extLst>
              <a:ext uri="{FF2B5EF4-FFF2-40B4-BE49-F238E27FC236}">
                <a16:creationId xmlns:a16="http://schemas.microsoft.com/office/drawing/2014/main" id="{7F466A6A-EF19-4473-4EFD-FCEDE98CE17F}"/>
              </a:ext>
            </a:extLst>
          </p:cNvPr>
          <p:cNvSpPr/>
          <p:nvPr/>
        </p:nvSpPr>
        <p:spPr>
          <a:xfrm rot="5400000">
            <a:off x="1664372" y="2372452"/>
            <a:ext cx="935743" cy="642044"/>
          </a:xfrm>
          <a:prstGeom prst="chevron">
            <a:avLst/>
          </a:prstGeom>
        </p:spPr>
        <p:style>
          <a:lnRef idx="2">
            <a:schemeClr val="accent4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F2E6EDE7-A1D7-4DA9-3D19-2F94BE201A1A}"/>
              </a:ext>
            </a:extLst>
          </p:cNvPr>
          <p:cNvGrpSpPr/>
          <p:nvPr/>
        </p:nvGrpSpPr>
        <p:grpSpPr>
          <a:xfrm>
            <a:off x="2716983" y="2200509"/>
            <a:ext cx="4442097" cy="627536"/>
            <a:chOff x="1448453" y="1932406"/>
            <a:chExt cx="6452022" cy="1344992"/>
          </a:xfrm>
        </p:grpSpPr>
        <p:sp>
          <p:nvSpPr>
            <p:cNvPr id="42" name="Rectangle: Top Corners Rounded 41">
              <a:extLst>
                <a:ext uri="{FF2B5EF4-FFF2-40B4-BE49-F238E27FC236}">
                  <a16:creationId xmlns:a16="http://schemas.microsoft.com/office/drawing/2014/main" id="{02B1AB11-596C-AE9C-8710-24B3AF3CD5C4}"/>
                </a:ext>
              </a:extLst>
            </p:cNvPr>
            <p:cNvSpPr/>
            <p:nvPr/>
          </p:nvSpPr>
          <p:spPr>
            <a:xfrm rot="5400000">
              <a:off x="4001968" y="-621109"/>
              <a:ext cx="1344992" cy="6452022"/>
            </a:xfrm>
            <a:prstGeom prst="round2SameRect">
              <a:avLst/>
            </a:prstGeom>
          </p:spPr>
          <p:style>
            <a:lnRef idx="2">
              <a:schemeClr val="accent4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3" name="Rectangle: Top Corners Rounded 10">
              <a:extLst>
                <a:ext uri="{FF2B5EF4-FFF2-40B4-BE49-F238E27FC236}">
                  <a16:creationId xmlns:a16="http://schemas.microsoft.com/office/drawing/2014/main" id="{8E584BE5-5694-C6A7-4CCB-157063A160DB}"/>
                </a:ext>
              </a:extLst>
            </p:cNvPr>
            <p:cNvSpPr txBox="1"/>
            <p:nvPr/>
          </p:nvSpPr>
          <p:spPr>
            <a:xfrm>
              <a:off x="1448454" y="1998062"/>
              <a:ext cx="6386365" cy="121367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49352" tIns="13335" rIns="13335" bIns="13335" numCol="1" spcCol="1270" anchor="ctr" anchorCtr="0">
              <a:noAutofit/>
            </a:bodyPr>
            <a:lstStyle/>
            <a:p>
              <a:pPr marL="228600" lvl="1" indent="-228600" defTabSz="9334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100" dirty="0"/>
                <a:t>The dashboard empowers teams with actionable, intuitive insights for smarter policy management!</a:t>
              </a:r>
              <a:endParaRPr lang="en-IN" sz="1100" kern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40" name="Arrow: Chevron 39">
            <a:extLst>
              <a:ext uri="{FF2B5EF4-FFF2-40B4-BE49-F238E27FC236}">
                <a16:creationId xmlns:a16="http://schemas.microsoft.com/office/drawing/2014/main" id="{52829160-B547-9441-865F-090C07085E47}"/>
              </a:ext>
            </a:extLst>
          </p:cNvPr>
          <p:cNvSpPr/>
          <p:nvPr/>
        </p:nvSpPr>
        <p:spPr>
          <a:xfrm rot="5400000">
            <a:off x="1664372" y="3161053"/>
            <a:ext cx="935743" cy="642044"/>
          </a:xfrm>
          <a:prstGeom prst="chevron">
            <a:avLst/>
          </a:prstGeom>
        </p:spPr>
        <p:style>
          <a:lnRef idx="2">
            <a:schemeClr val="accent4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F00F07B-9AE7-C705-864C-5DC1DC97E335}"/>
              </a:ext>
            </a:extLst>
          </p:cNvPr>
          <p:cNvGrpSpPr/>
          <p:nvPr/>
        </p:nvGrpSpPr>
        <p:grpSpPr>
          <a:xfrm>
            <a:off x="2716983" y="2983894"/>
            <a:ext cx="4442097" cy="627536"/>
            <a:chOff x="1448453" y="3860643"/>
            <a:chExt cx="6452022" cy="1344992"/>
          </a:xfrm>
        </p:grpSpPr>
        <p:sp>
          <p:nvSpPr>
            <p:cNvPr id="38" name="Rectangle: Top Corners Rounded 37">
              <a:extLst>
                <a:ext uri="{FF2B5EF4-FFF2-40B4-BE49-F238E27FC236}">
                  <a16:creationId xmlns:a16="http://schemas.microsoft.com/office/drawing/2014/main" id="{99A92473-A484-6F73-158E-CA98CE048F8A}"/>
                </a:ext>
              </a:extLst>
            </p:cNvPr>
            <p:cNvSpPr/>
            <p:nvPr/>
          </p:nvSpPr>
          <p:spPr>
            <a:xfrm rot="5400000">
              <a:off x="4001968" y="1307128"/>
              <a:ext cx="1344992" cy="6452022"/>
            </a:xfrm>
            <a:prstGeom prst="round2SameRect">
              <a:avLst/>
            </a:prstGeom>
          </p:spPr>
          <p:style>
            <a:lnRef idx="2">
              <a:schemeClr val="accent4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9" name="Rectangle: Top Corners Rounded 14">
              <a:extLst>
                <a:ext uri="{FF2B5EF4-FFF2-40B4-BE49-F238E27FC236}">
                  <a16:creationId xmlns:a16="http://schemas.microsoft.com/office/drawing/2014/main" id="{92D4DEC7-166B-7ACF-508E-585E650BEE3F}"/>
                </a:ext>
              </a:extLst>
            </p:cNvPr>
            <p:cNvSpPr txBox="1"/>
            <p:nvPr/>
          </p:nvSpPr>
          <p:spPr>
            <a:xfrm>
              <a:off x="1448454" y="3926300"/>
              <a:ext cx="6386365" cy="121367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49352" tIns="13335" rIns="13335" bIns="13335" numCol="1" spcCol="1270" anchor="ctr" anchorCtr="0">
              <a:noAutofit/>
            </a:bodyPr>
            <a:lstStyle/>
            <a:p>
              <a:pPr marL="228600" lvl="1" indent="-228600" defTabSz="9334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IN" sz="1100" dirty="0"/>
                <a:t>Enables trust and adoption.</a:t>
              </a:r>
              <a:endParaRPr lang="en-IN" sz="1100" kern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6" name="Arrow: Chevron 35">
            <a:extLst>
              <a:ext uri="{FF2B5EF4-FFF2-40B4-BE49-F238E27FC236}">
                <a16:creationId xmlns:a16="http://schemas.microsoft.com/office/drawing/2014/main" id="{2312A1CF-6500-5C16-CBB0-8F6BA936E387}"/>
              </a:ext>
            </a:extLst>
          </p:cNvPr>
          <p:cNvSpPr/>
          <p:nvPr/>
        </p:nvSpPr>
        <p:spPr>
          <a:xfrm rot="5400000">
            <a:off x="1664372" y="3939226"/>
            <a:ext cx="935743" cy="642044"/>
          </a:xfrm>
          <a:prstGeom prst="chevron">
            <a:avLst/>
          </a:prstGeom>
        </p:spPr>
        <p:style>
          <a:lnRef idx="2">
            <a:schemeClr val="accent4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5C9ED01-6874-C513-89A4-92C45B5911BC}"/>
              </a:ext>
            </a:extLst>
          </p:cNvPr>
          <p:cNvGrpSpPr/>
          <p:nvPr/>
        </p:nvGrpSpPr>
        <p:grpSpPr>
          <a:xfrm>
            <a:off x="2716984" y="3774712"/>
            <a:ext cx="4442097" cy="627536"/>
            <a:chOff x="1448453" y="5788881"/>
            <a:chExt cx="6452022" cy="1344992"/>
          </a:xfrm>
        </p:grpSpPr>
        <p:sp>
          <p:nvSpPr>
            <p:cNvPr id="34" name="Rectangle: Top Corners Rounded 33">
              <a:extLst>
                <a:ext uri="{FF2B5EF4-FFF2-40B4-BE49-F238E27FC236}">
                  <a16:creationId xmlns:a16="http://schemas.microsoft.com/office/drawing/2014/main" id="{8A2B64C7-78E3-1B2E-07BF-65685099E7A9}"/>
                </a:ext>
              </a:extLst>
            </p:cNvPr>
            <p:cNvSpPr/>
            <p:nvPr/>
          </p:nvSpPr>
          <p:spPr>
            <a:xfrm rot="5400000">
              <a:off x="4001968" y="3235366"/>
              <a:ext cx="1344992" cy="6452022"/>
            </a:xfrm>
            <a:prstGeom prst="round2SameRect">
              <a:avLst/>
            </a:prstGeom>
          </p:spPr>
          <p:style>
            <a:lnRef idx="2">
              <a:schemeClr val="accent4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5" name="Rectangle: Top Corners Rounded 18">
              <a:extLst>
                <a:ext uri="{FF2B5EF4-FFF2-40B4-BE49-F238E27FC236}">
                  <a16:creationId xmlns:a16="http://schemas.microsoft.com/office/drawing/2014/main" id="{A10C2131-AC9D-23EE-8A83-8B567C06DFDC}"/>
                </a:ext>
              </a:extLst>
            </p:cNvPr>
            <p:cNvSpPr txBox="1"/>
            <p:nvPr/>
          </p:nvSpPr>
          <p:spPr>
            <a:xfrm>
              <a:off x="1448454" y="5854538"/>
              <a:ext cx="6386365" cy="121367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49352" tIns="13335" rIns="13335" bIns="13335" numCol="1" spcCol="1270" anchor="ctr" anchorCtr="0">
              <a:noAutofit/>
            </a:bodyPr>
            <a:lstStyle/>
            <a:p>
              <a:pPr marL="228600" lvl="1" indent="-228600" defTabSz="9334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100" dirty="0"/>
                <a:t>The model delivers clear, trustworthy predictions that help businesses make smarter, revenue-boosting decisions..</a:t>
              </a:r>
              <a:endParaRPr lang="en-IN" sz="1100" kern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4100" name="Picture 4">
            <a:extLst>
              <a:ext uri="{FF2B5EF4-FFF2-40B4-BE49-F238E27FC236}">
                <a16:creationId xmlns:a16="http://schemas.microsoft.com/office/drawing/2014/main" id="{19DCF900-E560-1BBD-E468-3F2FA70D7B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8532" y="1770529"/>
            <a:ext cx="471062" cy="381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88727CA4-4FA6-5F4B-26FA-FE3905DD3D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4569" y="2582284"/>
            <a:ext cx="395348" cy="395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4AEA21AE-991F-6F7D-E22C-7215A4BB29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4730" y="3342920"/>
            <a:ext cx="415025" cy="415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7FBE635F-D0BB-871C-14A7-439741B9E2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0711" y="4140190"/>
            <a:ext cx="369206" cy="369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>
          <a:extLst>
            <a:ext uri="{FF2B5EF4-FFF2-40B4-BE49-F238E27FC236}">
              <a16:creationId xmlns:a16="http://schemas.microsoft.com/office/drawing/2014/main" id="{23091DEE-B5C0-F8F1-1F2E-5C591232BA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24">
            <a:extLst>
              <a:ext uri="{FF2B5EF4-FFF2-40B4-BE49-F238E27FC236}">
                <a16:creationId xmlns:a16="http://schemas.microsoft.com/office/drawing/2014/main" id="{4A2A2E43-2B97-8F44-9978-61C994D1834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1820897"/>
            <a:ext cx="7704000" cy="1004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IN" sz="7200" dirty="0"/>
              <a:t>Thank You !</a:t>
            </a:r>
            <a:endParaRPr sz="7200" dirty="0">
              <a:latin typeface="Rajdhani" panose="020B0604020202020204" charset="0"/>
              <a:cs typeface="Rajdhani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3470007"/>
      </p:ext>
    </p:extLst>
  </p:cSld>
  <p:clrMapOvr>
    <a:masterClrMapping/>
  </p:clrMapOvr>
</p:sld>
</file>

<file path=ppt/theme/theme1.xml><?xml version="1.0" encoding="utf-8"?>
<a:theme xmlns:a="http://schemas.openxmlformats.org/drawingml/2006/main" name="AI Tech Agency Infographics by Slidesgo">
  <a:themeElements>
    <a:clrScheme name="Simple Light">
      <a:dk1>
        <a:srgbClr val="0C343D"/>
      </a:dk1>
      <a:lt1>
        <a:srgbClr val="00C3B1"/>
      </a:lt1>
      <a:dk2>
        <a:srgbClr val="CC4125"/>
      </a:dk2>
      <a:lt2>
        <a:srgbClr val="F3F3F3"/>
      </a:lt2>
      <a:accent1>
        <a:srgbClr val="0C343D"/>
      </a:accent1>
      <a:accent2>
        <a:srgbClr val="00C3B1"/>
      </a:accent2>
      <a:accent3>
        <a:srgbClr val="CC4125"/>
      </a:accent3>
      <a:accent4>
        <a:srgbClr val="F3F3F3"/>
      </a:accent4>
      <a:accent5>
        <a:srgbClr val="0C343D"/>
      </a:accent5>
      <a:accent6>
        <a:srgbClr val="00C3B1"/>
      </a:accent6>
      <a:hlink>
        <a:srgbClr val="F3F3F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ML_PPT</Template>
  <TotalTime>160</TotalTime>
  <Words>373</Words>
  <Application>Microsoft Office PowerPoint</Application>
  <PresentationFormat>On-screen Show (16:9)</PresentationFormat>
  <Paragraphs>62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Fira Sans Condensed Light</vt:lpstr>
      <vt:lpstr>Times New Roman</vt:lpstr>
      <vt:lpstr>Fira Sans Condensed</vt:lpstr>
      <vt:lpstr>Wingdings</vt:lpstr>
      <vt:lpstr>Arial</vt:lpstr>
      <vt:lpstr>Rajdhani</vt:lpstr>
      <vt:lpstr>AI Tech Agency Infographics by Slidesgo</vt:lpstr>
      <vt:lpstr>Customer Policy Renewal Prediction &amp; Risk Intelligence</vt:lpstr>
      <vt:lpstr>Where We Are, and Where We Need to Go</vt:lpstr>
      <vt:lpstr>What Do We Actually Need?</vt:lpstr>
      <vt:lpstr>Model Solutions</vt:lpstr>
      <vt:lpstr>Workflow Overview</vt:lpstr>
      <vt:lpstr>Demo: Renewal Prediction Dashboard</vt:lpstr>
      <vt:lpstr>Future Scope</vt:lpstr>
      <vt:lpstr>Conclusion</vt:lpstr>
      <vt:lpstr>Thank You 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Rugwed Yawalkar</dc:creator>
  <cp:lastModifiedBy>Rugwed Yawalkar</cp:lastModifiedBy>
  <cp:revision>4</cp:revision>
  <dcterms:created xsi:type="dcterms:W3CDTF">2025-09-03T15:39:45Z</dcterms:created>
  <dcterms:modified xsi:type="dcterms:W3CDTF">2025-11-02T18:00:13Z</dcterms:modified>
</cp:coreProperties>
</file>